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402" r:id="rId5"/>
    <p:sldId id="403" r:id="rId6"/>
    <p:sldId id="344" r:id="rId7"/>
    <p:sldId id="347" r:id="rId8"/>
    <p:sldId id="366" r:id="rId9"/>
    <p:sldId id="367" r:id="rId10"/>
    <p:sldId id="368" r:id="rId11"/>
    <p:sldId id="363" r:id="rId12"/>
    <p:sldId id="369" r:id="rId13"/>
    <p:sldId id="373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3" r:id="rId22"/>
    <p:sldId id="384" r:id="rId23"/>
    <p:sldId id="385" r:id="rId24"/>
    <p:sldId id="386" r:id="rId25"/>
    <p:sldId id="387" r:id="rId26"/>
    <p:sldId id="392" r:id="rId27"/>
    <p:sldId id="388" r:id="rId28"/>
    <p:sldId id="389" r:id="rId29"/>
    <p:sldId id="390" r:id="rId30"/>
    <p:sldId id="391" r:id="rId31"/>
    <p:sldId id="404" r:id="rId32"/>
    <p:sldId id="414" r:id="rId33"/>
    <p:sldId id="413" r:id="rId34"/>
    <p:sldId id="412" r:id="rId35"/>
    <p:sldId id="411" r:id="rId36"/>
    <p:sldId id="410" r:id="rId37"/>
    <p:sldId id="394" r:id="rId38"/>
    <p:sldId id="397" r:id="rId39"/>
    <p:sldId id="409" r:id="rId40"/>
    <p:sldId id="398" r:id="rId41"/>
    <p:sldId id="408" r:id="rId42"/>
    <p:sldId id="399" r:id="rId43"/>
    <p:sldId id="40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7BB4E-22C6-4DE3-837B-1AEADD823584}" v="3" dt="2024-01-26T15:39:47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e" userId="a50013c7-05c6-4054-8c42-c4168f38a1c2" providerId="ADAL" clId="{6157BB4E-22C6-4DE3-837B-1AEADD823584}"/>
    <pc:docChg chg="mod">
      <pc:chgData name="Lillie" userId="a50013c7-05c6-4054-8c42-c4168f38a1c2" providerId="ADAL" clId="{6157BB4E-22C6-4DE3-837B-1AEADD823584}" dt="2024-01-26T15:42:40.041" v="0"/>
      <pc:docMkLst>
        <pc:docMk/>
      </pc:docMkLst>
    </pc:docChg>
  </pc:docChgLst>
  <pc:docChgLst>
    <pc:chgData name="SHAHABI, Lillie (IMPERIAL COLLEGE HEALTHCARE NHS TRUST)" userId="7107c081-7347-47e2-a2c6-0c8aaa9b090d" providerId="ADAL" clId="{002205D6-44C0-4D3A-AE47-E86E14D82FB3}"/>
    <pc:docChg chg="addSld delSld modSld sldOrd">
      <pc:chgData name="SHAHABI, Lillie (IMPERIAL COLLEGE HEALTHCARE NHS TRUST)" userId="7107c081-7347-47e2-a2c6-0c8aaa9b090d" providerId="ADAL" clId="{002205D6-44C0-4D3A-AE47-E86E14D82FB3}" dt="2024-01-16T14:22:27.728" v="5" actId="34135"/>
      <pc:docMkLst>
        <pc:docMk/>
      </pc:docMkLst>
      <pc:sldChg chg="del">
        <pc:chgData name="SHAHABI, Lillie (IMPERIAL COLLEGE HEALTHCARE NHS TRUST)" userId="7107c081-7347-47e2-a2c6-0c8aaa9b090d" providerId="ADAL" clId="{002205D6-44C0-4D3A-AE47-E86E14D82FB3}" dt="2024-01-16T14:02:17.006" v="0" actId="2696"/>
        <pc:sldMkLst>
          <pc:docMk/>
          <pc:sldMk cId="3905514354" sldId="256"/>
        </pc:sldMkLst>
      </pc:sldChg>
      <pc:sldChg chg="ord">
        <pc:chgData name="SHAHABI, Lillie (IMPERIAL COLLEGE HEALTHCARE NHS TRUST)" userId="7107c081-7347-47e2-a2c6-0c8aaa9b090d" providerId="ADAL" clId="{002205D6-44C0-4D3A-AE47-E86E14D82FB3}" dt="2024-01-16T14:16:07.352" v="2"/>
        <pc:sldMkLst>
          <pc:docMk/>
          <pc:sldMk cId="1570546225" sldId="363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3323660619" sldId="394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4068854201" sldId="397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4071494091" sldId="398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801465212" sldId="399"/>
        </pc:sldMkLst>
      </pc:sldChg>
      <pc:sldChg chg="modSp mod modAnim">
        <pc:chgData name="SHAHABI, Lillie (IMPERIAL COLLEGE HEALTHCARE NHS TRUST)" userId="7107c081-7347-47e2-a2c6-0c8aaa9b090d" providerId="ADAL" clId="{002205D6-44C0-4D3A-AE47-E86E14D82FB3}" dt="2024-01-16T14:22:27.728" v="5" actId="34135"/>
        <pc:sldMkLst>
          <pc:docMk/>
          <pc:sldMk cId="2844873166" sldId="402"/>
        </pc:sldMkLst>
        <pc:picChg chg="mod">
          <ac:chgData name="SHAHABI, Lillie (IMPERIAL COLLEGE HEALTHCARE NHS TRUST)" userId="7107c081-7347-47e2-a2c6-0c8aaa9b090d" providerId="ADAL" clId="{002205D6-44C0-4D3A-AE47-E86E14D82FB3}" dt="2024-01-16T14:22:27.728" v="5" actId="34135"/>
          <ac:picMkLst>
            <pc:docMk/>
            <pc:sldMk cId="2844873166" sldId="402"/>
            <ac:picMk id="4" creationId="{06E1246F-F137-43F0-87F1-4EB9750DC7C5}"/>
          </ac:picMkLst>
        </pc:picChg>
      </pc:sldChg>
      <pc:sldChg chg="add setBg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1063410988" sldId="404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447625612" sldId="407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3440016706" sldId="408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1803420100" sldId="409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2718790139" sldId="410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1561934563" sldId="411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2135655843" sldId="412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4264952911" sldId="413"/>
        </pc:sldMkLst>
      </pc:sldChg>
      <pc:sldChg chg="add">
        <pc:chgData name="SHAHABI, Lillie (IMPERIAL COLLEGE HEALTHCARE NHS TRUST)" userId="7107c081-7347-47e2-a2c6-0c8aaa9b090d" providerId="ADAL" clId="{002205D6-44C0-4D3A-AE47-E86E14D82FB3}" dt="2024-01-16T14:16:29.436" v="3"/>
        <pc:sldMkLst>
          <pc:docMk/>
          <pc:sldMk cId="1052662337" sldId="4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D726B-DDD6-40E5-BC15-CEFCB862BE04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B6FCD-3B17-4EF4-A58B-3AA9B4612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9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9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799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2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03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1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7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987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8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5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0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03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377D5-13F0-4F42-B308-2CF8F4BABC21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 Generated Lights">
            <a:extLst>
              <a:ext uri="{FF2B5EF4-FFF2-40B4-BE49-F238E27FC236}">
                <a16:creationId xmlns:a16="http://schemas.microsoft.com/office/drawing/2014/main" id="{04E5BC91-6E2C-EB14-070F-D36A2F771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60" r="-2" b="1719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55D4E-3E5A-5B1E-6BF2-081CB2E7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baseline="0">
                <a:solidFill>
                  <a:srgbClr val="FFFFFF"/>
                </a:solidFill>
              </a:rPr>
              <a:t>Trial data in brain tumours ​</a:t>
            </a:r>
            <a:r>
              <a:rPr lang="en-US" sz="5200" b="1">
                <a:solidFill>
                  <a:srgbClr val="FFFFFF"/>
                </a:solidFill>
              </a:rPr>
              <a:t>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DEBA7-F15D-98BC-C2F3-18F2B4903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Dr Matt Williams</a:t>
            </a:r>
          </a:p>
        </p:txBody>
      </p:sp>
      <p:pic>
        <p:nvPicPr>
          <p:cNvPr id="4" name="OptuneDaymorning recording">
            <a:hlinkClick r:id="" action="ppaction://media"/>
            <a:extLst>
              <a:ext uri="{FF2B5EF4-FFF2-40B4-BE49-F238E27FC236}">
                <a16:creationId xmlns:a16="http://schemas.microsoft.com/office/drawing/2014/main" id="{06E1246F-F137-43F0-87F1-4EB9750DC7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317" y="5731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565C-6F07-1DFE-98E9-10967EB29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Optune</a:t>
            </a:r>
            <a:r>
              <a:rPr lang="en-GB"/>
              <a:t> RCT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5E01C-A749-4619-8A7B-A35DCAC61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There are two major RCTs of </a:t>
            </a:r>
            <a:r>
              <a:rPr lang="en-GB" err="1"/>
              <a:t>Optune</a:t>
            </a:r>
            <a:r>
              <a:rPr lang="en-GB"/>
              <a:t> in GBM</a:t>
            </a:r>
          </a:p>
          <a:p>
            <a:endParaRPr lang="en-GB"/>
          </a:p>
          <a:p>
            <a:r>
              <a:rPr lang="en-GB"/>
              <a:t>EF-14</a:t>
            </a:r>
          </a:p>
          <a:p>
            <a:pPr lvl="1"/>
            <a:r>
              <a:rPr lang="en-GB"/>
              <a:t>Newly diagnosed GBM, offered Stupp regimen +/- </a:t>
            </a:r>
            <a:r>
              <a:rPr lang="en-GB" err="1"/>
              <a:t>Optune</a:t>
            </a:r>
            <a:endParaRPr lang="en-GB"/>
          </a:p>
          <a:p>
            <a:r>
              <a:rPr lang="en-GB"/>
              <a:t>EF-11</a:t>
            </a:r>
          </a:p>
          <a:p>
            <a:pPr lvl="1"/>
            <a:r>
              <a:rPr lang="en-GB"/>
              <a:t>Relapsed GBM, offered chemo vs. </a:t>
            </a:r>
            <a:r>
              <a:rPr lang="en-GB" err="1"/>
              <a:t>Optune</a:t>
            </a:r>
            <a:endParaRPr lang="en-GB"/>
          </a:p>
          <a:p>
            <a:pPr lvl="1"/>
            <a:endParaRPr lang="en-GB">
              <a:cs typeface="Calibri" panose="020F0502020204030204"/>
            </a:endParaRPr>
          </a:p>
          <a:p>
            <a:r>
              <a:rPr lang="en-GB">
                <a:cs typeface="Calibri" panose="020F0502020204030204"/>
              </a:rPr>
              <a:t>There is also a Systematic Review</a:t>
            </a:r>
          </a:p>
          <a:p>
            <a:pPr lvl="1"/>
            <a:endParaRPr lang="en-GB">
              <a:cs typeface="Calibri" panose="020F0502020204030204"/>
            </a:endParaRPr>
          </a:p>
          <a:p>
            <a:pPr lvl="1"/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530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4483-22A5-56A0-58E5-DE62643E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 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ABEC9-9002-6F68-9418-1CC4313CA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Multicentre, open label Phase 3 RCT</a:t>
            </a:r>
          </a:p>
          <a:p>
            <a:r>
              <a:rPr lang="en-GB"/>
              <a:t> GBM, chemo-RT.</a:t>
            </a:r>
          </a:p>
          <a:p>
            <a:pPr lvl="1"/>
            <a:r>
              <a:rPr lang="en-GB"/>
              <a:t>At end of CRT: 2:1 Randomisation to TMZ &amp; </a:t>
            </a:r>
            <a:r>
              <a:rPr lang="en-GB" err="1"/>
              <a:t>Optune</a:t>
            </a:r>
            <a:r>
              <a:rPr lang="en-GB"/>
              <a:t> vs. TMZ alone</a:t>
            </a:r>
          </a:p>
          <a:p>
            <a:pPr lvl="1"/>
            <a:r>
              <a:rPr lang="en-GB"/>
              <a:t>6 cycles of TMZ, more if local practice allows</a:t>
            </a:r>
          </a:p>
          <a:p>
            <a:pPr lvl="1"/>
            <a:r>
              <a:rPr lang="en-GB"/>
              <a:t>At PD, clinician choice of therapy; TTF continued until second progression</a:t>
            </a:r>
          </a:p>
          <a:p>
            <a:pPr lvl="1"/>
            <a:r>
              <a:rPr lang="en-GB"/>
              <a:t>MRIs every 2 months (blinded assessment)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53284-FBDF-13FD-0177-A6910A5F01AC}"/>
              </a:ext>
            </a:extLst>
          </p:cNvPr>
          <p:cNvSpPr txBox="1"/>
          <p:nvPr/>
        </p:nvSpPr>
        <p:spPr>
          <a:xfrm>
            <a:off x="9244012" y="6183313"/>
            <a:ext cx="236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Stupp et al., Jama 2017</a:t>
            </a:r>
          </a:p>
        </p:txBody>
      </p:sp>
    </p:spTree>
    <p:extLst>
      <p:ext uri="{BB962C8B-B14F-4D97-AF65-F5344CB8AC3E}">
        <p14:creationId xmlns:p14="http://schemas.microsoft.com/office/powerpoint/2010/main" val="1715675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27CF60-95D9-78CF-B2A3-ED8FD036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70" y="-19050"/>
            <a:ext cx="8963421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9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56C66-6C24-B9D7-83B8-07EF9781C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16" t="-676" r="1316" b="38517"/>
          <a:stretch/>
        </p:blipFill>
        <p:spPr>
          <a:xfrm>
            <a:off x="-67516" y="-78591"/>
            <a:ext cx="5600701" cy="6847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14925-D486-B616-B3F1-5BC1B7CB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" t="62089"/>
          <a:stretch/>
        </p:blipFill>
        <p:spPr>
          <a:xfrm>
            <a:off x="6338281" y="2371725"/>
            <a:ext cx="592123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2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C838D-749A-DB5E-4D11-473EA576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26BCC-2650-C9ED-7E58-E03344469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305" y="365125"/>
            <a:ext cx="12368612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6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B8E0C-3B92-BC56-113D-C1E2BC9D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86069"/>
            <a:ext cx="10306049" cy="68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60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6237-A984-2625-7F7B-38116036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1F60A-0479-94D5-F2C9-D7EE36660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8" y="681037"/>
            <a:ext cx="12062543" cy="57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9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62C9-A6E4-1ABF-A420-46B3158C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EF-14 criticisms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323D5-010E-B2B0-D30B-50E06714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Single trial, not MA</a:t>
            </a:r>
          </a:p>
          <a:p>
            <a:r>
              <a:rPr lang="en-GB"/>
              <a:t>Not blinded (but OS is primary outcome)</a:t>
            </a:r>
          </a:p>
          <a:p>
            <a:r>
              <a:rPr lang="en-GB"/>
              <a:t>Skin toxicity</a:t>
            </a:r>
          </a:p>
          <a:p>
            <a:endParaRPr lang="en-GB"/>
          </a:p>
          <a:p>
            <a:r>
              <a:rPr lang="en-GB"/>
              <a:t>It is NOT a parachute</a:t>
            </a:r>
          </a:p>
          <a:p>
            <a:r>
              <a:rPr lang="en-GB"/>
              <a:t>Impact of TTF is still less than other prognostic factors</a:t>
            </a:r>
          </a:p>
        </p:txBody>
      </p:sp>
    </p:spTree>
    <p:extLst>
      <p:ext uri="{BB962C8B-B14F-4D97-AF65-F5344CB8AC3E}">
        <p14:creationId xmlns:p14="http://schemas.microsoft.com/office/powerpoint/2010/main" val="3255027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2394-3ACE-CBE7-1299-8415CAE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AEFD-E097-8DE1-D3FF-D82BA6C39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Relapsed GBM</a:t>
            </a:r>
          </a:p>
          <a:p>
            <a:r>
              <a:rPr lang="en-GB"/>
              <a:t>Previous RT (+/- chemo ) and previous therapies</a:t>
            </a:r>
          </a:p>
          <a:p>
            <a:r>
              <a:rPr lang="en-GB"/>
              <a:t>1:1 randomisation to chemo (physician choice) vs. </a:t>
            </a:r>
            <a:r>
              <a:rPr lang="en-GB" err="1"/>
              <a:t>Optune</a:t>
            </a:r>
            <a:r>
              <a:rPr lang="en-GB"/>
              <a:t> (no chemo)</a:t>
            </a:r>
          </a:p>
          <a:p>
            <a:endParaRPr lang="en-GB"/>
          </a:p>
          <a:p>
            <a:r>
              <a:rPr lang="en-GB"/>
              <a:t>237 patients</a:t>
            </a:r>
          </a:p>
          <a:p>
            <a:r>
              <a:rPr lang="en-GB"/>
              <a:t>Primary endpoint OS</a:t>
            </a:r>
          </a:p>
          <a:p>
            <a:r>
              <a:rPr lang="en-GB"/>
              <a:t>80% were at second recurrence (or more)</a:t>
            </a:r>
          </a:p>
        </p:txBody>
      </p:sp>
    </p:spTree>
    <p:extLst>
      <p:ext uri="{BB962C8B-B14F-4D97-AF65-F5344CB8AC3E}">
        <p14:creationId xmlns:p14="http://schemas.microsoft.com/office/powerpoint/2010/main" val="1745450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FDA2-1574-C927-4069-4CA34ECB1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D601-8A2E-E444-BB92-BFDBF459E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45905-0435-7613-9686-8CB5141C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0" y="76200"/>
            <a:ext cx="12021074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7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24516"/>
            <a:ext cx="9144000" cy="2387600"/>
          </a:xfrm>
        </p:spPr>
        <p:txBody>
          <a:bodyPr/>
          <a:lstStyle/>
          <a:p>
            <a:r>
              <a:rPr lang="en-GB"/>
              <a:t>Trial Evidence for </a:t>
            </a:r>
            <a:r>
              <a:rPr lang="en-GB" err="1"/>
              <a:t>Optune</a:t>
            </a:r>
            <a:br>
              <a:rPr lang="en-GB"/>
            </a:br>
            <a:endParaRPr lang="en-GB" sz="200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92070"/>
            <a:ext cx="9144000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err="1"/>
              <a:t>Dr.</a:t>
            </a:r>
            <a:r>
              <a:rPr lang="en-GB"/>
              <a:t> Matt Williams</a:t>
            </a:r>
          </a:p>
          <a:p>
            <a:r>
              <a:rPr lang="en-GB"/>
              <a:t>Matthew.Williams@imperial.ac.uk</a:t>
            </a:r>
            <a:endParaRPr lang="en-GB" sz="1600"/>
          </a:p>
          <a:p>
            <a:endParaRPr lang="en-GB"/>
          </a:p>
          <a:p>
            <a:r>
              <a:rPr lang="en-GB" err="1"/>
              <a:t>Optune</a:t>
            </a:r>
            <a:r>
              <a:rPr lang="en-GB"/>
              <a:t> Day Dec 2023</a:t>
            </a:r>
            <a:endParaRPr lang="en-GB">
              <a:cs typeface="Calibri"/>
            </a:endParaRPr>
          </a:p>
          <a:p>
            <a:r>
              <a:rPr lang="en-GB"/>
              <a:t>Charing Cross Hospital, ICHNT</a:t>
            </a:r>
          </a:p>
        </p:txBody>
      </p:sp>
      <p:pic>
        <p:nvPicPr>
          <p:cNvPr id="4" name="Picture 3" descr="A logo for cancer research uk&#10;&#10;Description automatically generated">
            <a:extLst>
              <a:ext uri="{FF2B5EF4-FFF2-40B4-BE49-F238E27FC236}">
                <a16:creationId xmlns:a16="http://schemas.microsoft.com/office/drawing/2014/main" id="{379BFBFB-95C0-B583-FB75-D4BE8A18A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129" y="3354"/>
            <a:ext cx="1905000" cy="904875"/>
          </a:xfrm>
          <a:prstGeom prst="rect">
            <a:avLst/>
          </a:prstGeom>
        </p:spPr>
      </p:pic>
      <p:pic>
        <p:nvPicPr>
          <p:cNvPr id="5" name="Picture 4" descr="A logo with a person&amp;#39;s head and stars&#10;&#10;Description automatically generated">
            <a:extLst>
              <a:ext uri="{FF2B5EF4-FFF2-40B4-BE49-F238E27FC236}">
                <a16:creationId xmlns:a16="http://schemas.microsoft.com/office/drawing/2014/main" id="{B7F75EDC-B654-965B-8B5E-9CF1109A7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511" y="5866595"/>
            <a:ext cx="714375" cy="96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D5A5-E895-A6F0-A6A1-AFCB5BDC9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4" y="6342174"/>
            <a:ext cx="1419225" cy="40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48CA7-6B37-D140-ECA3-9D131BA8E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7" y="56345"/>
            <a:ext cx="3276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09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59A3-9CB4-7F97-D423-3336B9AB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9304A-8AAA-AA3D-64BA-06FCA2576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FB28D-E386-54F5-9400-482A48D09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27" y="0"/>
            <a:ext cx="102415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74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7C8EA-7C07-5785-081F-BB51030F4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B367C-8178-8430-3C47-85BF1810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282" y="681037"/>
            <a:ext cx="1242328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73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2394-3ACE-CBE7-1299-8415CAE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EF-11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AEFD-E097-8DE1-D3FF-D82BA6C39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/>
              <a:t>Optune</a:t>
            </a:r>
            <a:r>
              <a:rPr lang="en-GB"/>
              <a:t> is no worse than chemo in this group</a:t>
            </a:r>
          </a:p>
          <a:p>
            <a:r>
              <a:rPr lang="en-GB"/>
              <a:t>It isn’t really better</a:t>
            </a:r>
          </a:p>
          <a:p>
            <a:endParaRPr lang="en-GB"/>
          </a:p>
          <a:p>
            <a:r>
              <a:rPr lang="en-GB"/>
              <a:t>Results are miserable in multiply-relapsed GBM</a:t>
            </a:r>
          </a:p>
          <a:p>
            <a:r>
              <a:rPr lang="en-GB" err="1"/>
              <a:t>Optune</a:t>
            </a:r>
            <a:r>
              <a:rPr lang="en-GB"/>
              <a:t> &amp; Chemo have different side-effects – probably better off combining</a:t>
            </a:r>
          </a:p>
        </p:txBody>
      </p:sp>
    </p:spTree>
    <p:extLst>
      <p:ext uri="{BB962C8B-B14F-4D97-AF65-F5344CB8AC3E}">
        <p14:creationId xmlns:p14="http://schemas.microsoft.com/office/powerpoint/2010/main" val="4156352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2394-3ACE-CBE7-1299-8415CAE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SYS REVIEW ADD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2C7CB-3C37-40E1-76DF-AFA85130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" y="131360"/>
            <a:ext cx="11978184" cy="5605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6A9A5-6E7F-8F73-2D1C-C5BAFDCC1428}"/>
              </a:ext>
            </a:extLst>
          </p:cNvPr>
          <p:cNvSpPr txBox="1"/>
          <p:nvPr/>
        </p:nvSpPr>
        <p:spPr>
          <a:xfrm>
            <a:off x="9335921" y="644288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cs typeface="Calibri"/>
              </a:rPr>
              <a:t>Ballo et al, JNO, 2023</a:t>
            </a:r>
          </a:p>
        </p:txBody>
      </p:sp>
    </p:spTree>
    <p:extLst>
      <p:ext uri="{BB962C8B-B14F-4D97-AF65-F5344CB8AC3E}">
        <p14:creationId xmlns:p14="http://schemas.microsoft.com/office/powerpoint/2010/main" val="2818667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2394-3ACE-CBE7-1299-8415CAE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AEFD-E097-8DE1-D3FF-D82BA6C39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/>
              <a:t>Optune</a:t>
            </a:r>
            <a:r>
              <a:rPr lang="en-GB"/>
              <a:t> works for GBM</a:t>
            </a:r>
          </a:p>
          <a:p>
            <a:r>
              <a:rPr lang="en-GB"/>
              <a:t>It works better upfront than for multiply relapsed disease</a:t>
            </a:r>
          </a:p>
          <a:p>
            <a:pPr lvl="1"/>
            <a:r>
              <a:rPr lang="en-GB"/>
              <a:t>But that is true for ALL therapies in GBM</a:t>
            </a:r>
          </a:p>
          <a:p>
            <a:r>
              <a:rPr lang="en-GB"/>
              <a:t>It is not a parachute</a:t>
            </a:r>
          </a:p>
          <a:p>
            <a:endParaRPr lang="en-GB"/>
          </a:p>
          <a:p>
            <a:r>
              <a:rPr lang="en-GB"/>
              <a:t>Wear-time probably matters</a:t>
            </a:r>
          </a:p>
          <a:p>
            <a:r>
              <a:rPr lang="en-GB"/>
              <a:t>So maybe we need to focus on getting the device onto people, and keeping them using it</a:t>
            </a:r>
          </a:p>
        </p:txBody>
      </p:sp>
    </p:spTree>
    <p:extLst>
      <p:ext uri="{BB962C8B-B14F-4D97-AF65-F5344CB8AC3E}">
        <p14:creationId xmlns:p14="http://schemas.microsoft.com/office/powerpoint/2010/main" val="2946444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2394-3ACE-CBE7-1299-8415CAE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AEFD-E097-8DE1-D3FF-D82BA6C39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 am aware of the licensed indications</a:t>
            </a:r>
          </a:p>
          <a:p>
            <a:r>
              <a:rPr lang="en-GB"/>
              <a:t>Much of being a consultant is knowing when to break the rules</a:t>
            </a:r>
          </a:p>
          <a:p>
            <a:endParaRPr lang="en-GB"/>
          </a:p>
          <a:p>
            <a:r>
              <a:rPr lang="en-GB"/>
              <a:t>For relapsed disease, chemo + </a:t>
            </a:r>
            <a:r>
              <a:rPr lang="en-GB" err="1"/>
              <a:t>Optune</a:t>
            </a:r>
            <a:r>
              <a:rPr lang="en-GB"/>
              <a:t> is probably a better option</a:t>
            </a:r>
          </a:p>
          <a:p>
            <a:r>
              <a:rPr lang="en-GB"/>
              <a:t>People with missing bone flaps CAN tolerate </a:t>
            </a:r>
            <a:r>
              <a:rPr lang="en-GB" err="1"/>
              <a:t>Optune</a:t>
            </a:r>
            <a:endParaRPr lang="en-GB"/>
          </a:p>
          <a:p>
            <a:pPr lvl="1"/>
            <a:r>
              <a:rPr lang="en-GB"/>
              <a:t>Just look after their skin!</a:t>
            </a:r>
          </a:p>
          <a:p>
            <a:pPr lvl="1"/>
            <a:endParaRPr lang="en-GB"/>
          </a:p>
          <a:p>
            <a:r>
              <a:rPr lang="en-GB"/>
              <a:t>For MGMT methylated GBM, CRT with TMZ + </a:t>
            </a:r>
            <a:r>
              <a:rPr lang="en-GB" err="1"/>
              <a:t>Lomustine</a:t>
            </a:r>
            <a:r>
              <a:rPr lang="en-GB"/>
              <a:t> is probably better, so now TMZ, </a:t>
            </a:r>
            <a:r>
              <a:rPr lang="en-GB" err="1"/>
              <a:t>Lomustine</a:t>
            </a:r>
            <a:r>
              <a:rPr lang="en-GB"/>
              <a:t> + </a:t>
            </a:r>
            <a:r>
              <a:rPr lang="en-GB" err="1"/>
              <a:t>Optune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243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2394-3ACE-CBE7-1299-8415CAE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approach patients’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AEFD-E097-8DE1-D3FF-D82BA6C39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/>
              <a:t>Optune</a:t>
            </a:r>
            <a:r>
              <a:rPr lang="en-GB"/>
              <a:t> does work</a:t>
            </a:r>
          </a:p>
          <a:p>
            <a:r>
              <a:rPr lang="en-GB"/>
              <a:t>It is a hassle</a:t>
            </a:r>
          </a:p>
          <a:p>
            <a:r>
              <a:rPr lang="en-GB"/>
              <a:t>It is expensive</a:t>
            </a:r>
          </a:p>
          <a:p>
            <a:endParaRPr lang="en-GB"/>
          </a:p>
          <a:p>
            <a:r>
              <a:rPr lang="en-GB"/>
              <a:t>BUT seems to work across MGMT methylated/ unmethylated, old/young</a:t>
            </a:r>
          </a:p>
          <a:p>
            <a:endParaRPr lang="en-GB"/>
          </a:p>
          <a:p>
            <a:r>
              <a:rPr lang="en-GB"/>
              <a:t>BUT it is not a panacea</a:t>
            </a:r>
          </a:p>
          <a:p>
            <a:pPr lvl="1"/>
            <a:r>
              <a:rPr lang="en-GB"/>
              <a:t>Young patient MGMT methylated IDH-mut “GBM” is “doing well” with </a:t>
            </a:r>
            <a:r>
              <a:rPr lang="en-GB" err="1"/>
              <a:t>Optune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254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827D-862E-FA46-1EB6-228C20F2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4600"/>
            <a:ext cx="10515600" cy="1325563"/>
          </a:xfrm>
        </p:spPr>
        <p:txBody>
          <a:bodyPr/>
          <a:lstStyle/>
          <a:p>
            <a:pPr algn="ctr"/>
            <a:r>
              <a:rPr lang="en-GB" b="1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073538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 Generated Lights">
            <a:extLst>
              <a:ext uri="{FF2B5EF4-FFF2-40B4-BE49-F238E27FC236}">
                <a16:creationId xmlns:a16="http://schemas.microsoft.com/office/drawing/2014/main" id="{A7FF9EA3-1FBC-B2D4-5293-33F78F496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1" b="1604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76462B-FC3C-0FC6-CBEB-0D9751CA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baseline="0">
                <a:solidFill>
                  <a:srgbClr val="FFFFFF"/>
                </a:solidFill>
              </a:rPr>
              <a:t>Trial </a:t>
            </a:r>
            <a:r>
              <a:rPr lang="en-US" sz="5200" b="1">
                <a:solidFill>
                  <a:srgbClr val="FFFFFF"/>
                </a:solidFill>
              </a:rPr>
              <a:t>updates: completed, ongoing and upcoming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8E0D9-7740-7E12-6B73-DABDC6EF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Dr Matt Williams</a:t>
            </a:r>
          </a:p>
        </p:txBody>
      </p:sp>
    </p:spTree>
    <p:extLst>
      <p:ext uri="{BB962C8B-B14F-4D97-AF65-F5344CB8AC3E}">
        <p14:creationId xmlns:p14="http://schemas.microsoft.com/office/powerpoint/2010/main" val="106341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8817"/>
            <a:ext cx="9144000" cy="2387600"/>
          </a:xfrm>
        </p:spPr>
        <p:txBody>
          <a:bodyPr/>
          <a:lstStyle/>
          <a:p>
            <a:r>
              <a:rPr lang="en-GB"/>
              <a:t>Recent, Ongoing and upcoming trials</a:t>
            </a:r>
            <a:br>
              <a:rPr lang="en-GB"/>
            </a:br>
            <a:endParaRPr lang="en-GB" sz="200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92070"/>
            <a:ext cx="9144000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err="1"/>
              <a:t>Dr.</a:t>
            </a:r>
            <a:r>
              <a:rPr lang="en-GB"/>
              <a:t> Matt Williams</a:t>
            </a:r>
          </a:p>
          <a:p>
            <a:r>
              <a:rPr lang="en-GB"/>
              <a:t>Matthew.Williams@imperial.ac.uk</a:t>
            </a:r>
            <a:endParaRPr lang="en-GB" sz="1600"/>
          </a:p>
          <a:p>
            <a:endParaRPr lang="en-GB"/>
          </a:p>
          <a:p>
            <a:r>
              <a:rPr lang="en-GB" err="1"/>
              <a:t>Optune</a:t>
            </a:r>
            <a:r>
              <a:rPr lang="en-GB"/>
              <a:t> Day Dec 2023</a:t>
            </a:r>
            <a:endParaRPr lang="en-GB">
              <a:cs typeface="Calibri"/>
            </a:endParaRPr>
          </a:p>
          <a:p>
            <a:r>
              <a:rPr lang="en-GB"/>
              <a:t>Charing Cross Hospital, ICHNT</a:t>
            </a:r>
          </a:p>
        </p:txBody>
      </p:sp>
      <p:pic>
        <p:nvPicPr>
          <p:cNvPr id="4" name="Picture 3" descr="A logo for cancer research uk&#10;&#10;Description automatically generated">
            <a:extLst>
              <a:ext uri="{FF2B5EF4-FFF2-40B4-BE49-F238E27FC236}">
                <a16:creationId xmlns:a16="http://schemas.microsoft.com/office/drawing/2014/main" id="{99657643-9627-2B2D-9036-E44B9BB43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269" y="3354"/>
            <a:ext cx="1895475" cy="895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12B394-BD09-4665-AD81-70590F17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6" y="124764"/>
            <a:ext cx="3276600" cy="409575"/>
          </a:xfrm>
          <a:prstGeom prst="rect">
            <a:avLst/>
          </a:prstGeom>
        </p:spPr>
      </p:pic>
      <p:pic>
        <p:nvPicPr>
          <p:cNvPr id="6" name="Picture 5" descr="A logo with a person&amp;#39;s head and stars&#10;&#10;Description automatically generated">
            <a:extLst>
              <a:ext uri="{FF2B5EF4-FFF2-40B4-BE49-F238E27FC236}">
                <a16:creationId xmlns:a16="http://schemas.microsoft.com/office/drawing/2014/main" id="{C80C0D62-BB80-4453-6916-9AB7D1CC6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329" y="5902146"/>
            <a:ext cx="704850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2E478-21CC-33D9-559D-836966FB0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07" y="6377725"/>
            <a:ext cx="141922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62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/>
              <a:t>Epistemology: How do we know what we know?</a:t>
            </a:r>
          </a:p>
          <a:p>
            <a:r>
              <a:rPr lang="en-GB"/>
              <a:t>CLINICAL TRIALS &amp; Parachute</a:t>
            </a:r>
          </a:p>
          <a:p>
            <a:endParaRPr lang="en-GB"/>
          </a:p>
          <a:p>
            <a:r>
              <a:rPr lang="en-GB"/>
              <a:t>What can trials tell us and what can’t they tell us?</a:t>
            </a:r>
          </a:p>
          <a:p>
            <a:endParaRPr lang="en-GB"/>
          </a:p>
          <a:p>
            <a:r>
              <a:rPr lang="en-GB"/>
              <a:t>What do we know about </a:t>
            </a:r>
            <a:r>
              <a:rPr lang="en-GB" err="1"/>
              <a:t>Optune</a:t>
            </a:r>
            <a:r>
              <a:rPr lang="en-GB"/>
              <a:t>?</a:t>
            </a:r>
          </a:p>
          <a:p>
            <a:endParaRPr lang="en-GB"/>
          </a:p>
          <a:p>
            <a:r>
              <a:rPr lang="en-GB"/>
              <a:t>How do we translate this to practice?</a:t>
            </a:r>
          </a:p>
          <a:p>
            <a:r>
              <a:rPr lang="en-GB"/>
              <a:t>What can we tell patients?</a:t>
            </a:r>
          </a:p>
          <a:p>
            <a:endParaRPr lang="en-GB"/>
          </a:p>
          <a:p>
            <a:r>
              <a:rPr lang="en-GB"/>
              <a:t>This is NOT a </a:t>
            </a:r>
            <a:r>
              <a:rPr lang="en-GB" err="1"/>
              <a:t>Novocure</a:t>
            </a:r>
            <a:r>
              <a:rPr lang="en-GB"/>
              <a:t> medical training session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933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Talk a little about what has finished recently, or is coming</a:t>
            </a:r>
            <a:endParaRPr lang="en-US"/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Talk about what future trials are coming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Talk about where this might put the evidence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Cannot cover all of the trials, and not all data is out</a:t>
            </a: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952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List of trials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>
                <a:cs typeface="Calibri"/>
              </a:rPr>
              <a:t>TRIDENT - GBM</a:t>
            </a:r>
            <a:endParaRPr lang="en-GB"/>
          </a:p>
          <a:p>
            <a:r>
              <a:rPr lang="en-GB"/>
              <a:t>EF-33 - GBM</a:t>
            </a:r>
            <a:endParaRPr lang="en-GB">
              <a:cs typeface="Calibri"/>
            </a:endParaRPr>
          </a:p>
          <a:p>
            <a:r>
              <a:rPr lang="en-GB"/>
              <a:t>METIS – Brain Mets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2-THE-TOP - GBM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LUNAR - NSCLC</a:t>
            </a:r>
          </a:p>
          <a:p>
            <a:r>
              <a:rPr lang="en-GB">
                <a:cs typeface="Calibri"/>
              </a:rPr>
              <a:t>KEYNOTE B36 - NSCLC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PANOVA – 3 - Pancreas</a:t>
            </a:r>
          </a:p>
          <a:p>
            <a:r>
              <a:rPr lang="en-GB">
                <a:cs typeface="Calibri"/>
              </a:rPr>
              <a:t>INNOVATE –3 - Ovarian</a:t>
            </a:r>
          </a:p>
          <a:p>
            <a:r>
              <a:rPr lang="en-GB">
                <a:cs typeface="Calibri"/>
              </a:rPr>
              <a:t>ZL-8301-001 – Gastric </a:t>
            </a:r>
          </a:p>
        </p:txBody>
      </p:sp>
    </p:spTree>
    <p:extLst>
      <p:ext uri="{BB962C8B-B14F-4D97-AF65-F5344CB8AC3E}">
        <p14:creationId xmlns:p14="http://schemas.microsoft.com/office/powerpoint/2010/main" val="2135655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Trial Status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>
                <a:cs typeface="Calibri"/>
              </a:rPr>
              <a:t>TRIDENT – GBM – 950 pts ALMOST complete</a:t>
            </a:r>
            <a:endParaRPr lang="en-GB"/>
          </a:p>
          <a:p>
            <a:r>
              <a:rPr lang="en-GB"/>
              <a:t>EF-33 – GBM – Single centre; 25 pts</a:t>
            </a:r>
            <a:endParaRPr lang="en-GB">
              <a:cs typeface="Calibri"/>
            </a:endParaRPr>
          </a:p>
          <a:p>
            <a:r>
              <a:rPr lang="en-GB"/>
              <a:t>METIS – Brain Mets; 270 pts; complete</a:t>
            </a:r>
            <a:endParaRPr lang="en-GB">
              <a:cs typeface="Calibri"/>
            </a:endParaRPr>
          </a:p>
          <a:p>
            <a:r>
              <a:rPr lang="en-GB" sz="2600">
                <a:cs typeface="Calibri"/>
              </a:rPr>
              <a:t>2-THE-TOP – GBM; 26 pts; complete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LUNAR – NSCLC; 276 patients; complete</a:t>
            </a:r>
          </a:p>
          <a:p>
            <a:r>
              <a:rPr lang="en-GB">
                <a:cs typeface="Calibri"/>
              </a:rPr>
              <a:t>KEYNOTE B36 – NSCLC 66 patients - ongoing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PANOVA – 3 – Pancreas; 556 patients; complete</a:t>
            </a:r>
          </a:p>
          <a:p>
            <a:r>
              <a:rPr lang="en-GB">
                <a:cs typeface="Calibri"/>
              </a:rPr>
              <a:t>INNOVATE –3 – Ovarian; 540 patients;  complete</a:t>
            </a:r>
          </a:p>
          <a:p>
            <a:r>
              <a:rPr lang="en-GB">
                <a:cs typeface="Calibri"/>
              </a:rPr>
              <a:t>ZL-8301-001 – Gastric; 28 patients; complete</a:t>
            </a:r>
          </a:p>
        </p:txBody>
      </p:sp>
    </p:spTree>
    <p:extLst>
      <p:ext uri="{BB962C8B-B14F-4D97-AF65-F5344CB8AC3E}">
        <p14:creationId xmlns:p14="http://schemas.microsoft.com/office/powerpoint/2010/main" val="1561934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TRIDENT Trial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EF-14 showed that adding TTF to newly diagnosed GBM patients improved survival</a:t>
            </a:r>
            <a:endParaRPr lang="en-GB" err="1">
              <a:cs typeface="Calibri"/>
            </a:endParaRPr>
          </a:p>
          <a:p>
            <a:r>
              <a:rPr lang="en-GB">
                <a:cs typeface="Calibri"/>
              </a:rPr>
              <a:t>BUT </a:t>
            </a:r>
            <a:r>
              <a:rPr lang="en-GB" err="1">
                <a:cs typeface="Calibri"/>
              </a:rPr>
              <a:t>Adj</a:t>
            </a:r>
            <a:r>
              <a:rPr lang="en-GB">
                <a:cs typeface="Calibri"/>
              </a:rPr>
              <a:t> TMZ starts ~ 10 weeks after CRT starts</a:t>
            </a:r>
          </a:p>
          <a:p>
            <a:r>
              <a:rPr lang="en-GB">
                <a:cs typeface="Calibri"/>
              </a:rPr>
              <a:t>So, can we bring TTF forward?</a:t>
            </a:r>
          </a:p>
        </p:txBody>
      </p:sp>
    </p:spTree>
    <p:extLst>
      <p:ext uri="{BB962C8B-B14F-4D97-AF65-F5344CB8AC3E}">
        <p14:creationId xmlns:p14="http://schemas.microsoft.com/office/powerpoint/2010/main" val="2718790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TRIDENT Trial 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Large, international multi-centre trial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cs typeface="Calibri"/>
              </a:rPr>
              <a:t>950 pts</a:t>
            </a:r>
          </a:p>
          <a:p>
            <a:r>
              <a:rPr lang="en-GB">
                <a:cs typeface="Calibri"/>
              </a:rPr>
              <a:t>Randomised 1:1 to TTF on D1 of CRT vs. On D1 of </a:t>
            </a:r>
            <a:r>
              <a:rPr lang="en-GB" err="1">
                <a:cs typeface="Calibri"/>
              </a:rPr>
              <a:t>Adj</a:t>
            </a:r>
            <a:r>
              <a:rPr lang="en-GB">
                <a:cs typeface="Calibri"/>
              </a:rPr>
              <a:t> TMZ</a:t>
            </a:r>
          </a:p>
          <a:p>
            <a:r>
              <a:rPr lang="en-GB">
                <a:cs typeface="Calibri"/>
              </a:rPr>
              <a:t>EVERYONE gets TTF</a:t>
            </a:r>
          </a:p>
          <a:p>
            <a:r>
              <a:rPr lang="en-GB">
                <a:cs typeface="Calibri"/>
              </a:rPr>
              <a:t>Primary outcomes are OS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cs typeface="Calibri"/>
              </a:rPr>
              <a:t>Secondary are PFS, RANO, SAEs, etc.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cs typeface="Calibri"/>
              </a:rPr>
              <a:t>950 pts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Large attraction for the UK – Everyone gets TTF</a:t>
            </a: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660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INNOVATE-3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540 patients with locally advanced ovarian cancer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Platinum-resistant</a:t>
            </a:r>
          </a:p>
          <a:p>
            <a:r>
              <a:rPr lang="en-GB">
                <a:cs typeface="Calibri"/>
              </a:rPr>
              <a:t>Paclitaxel vs. Paclitaxel + TTF</a:t>
            </a:r>
          </a:p>
          <a:p>
            <a:r>
              <a:rPr lang="en-GB">
                <a:cs typeface="Calibri"/>
              </a:rPr>
              <a:t>No difference in OS</a:t>
            </a:r>
          </a:p>
          <a:p>
            <a:r>
              <a:rPr lang="en-GB">
                <a:cs typeface="Calibri"/>
              </a:rPr>
              <a:t>Maybe improved OS in 1st line</a:t>
            </a: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854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2-The-Top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26 patients with newly diagnosed GBM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Single arm, non-randomised</a:t>
            </a:r>
          </a:p>
          <a:p>
            <a:r>
              <a:rPr lang="en-GB">
                <a:cs typeface="Calibri"/>
              </a:rPr>
              <a:t>CRT; </a:t>
            </a:r>
            <a:r>
              <a:rPr lang="en-GB" err="1">
                <a:cs typeface="Calibri" panose="020F0502020204030204"/>
              </a:rPr>
              <a:t>Adj</a:t>
            </a:r>
            <a:r>
              <a:rPr lang="en-GB">
                <a:cs typeface="Calibri" panose="020F0502020204030204"/>
              </a:rPr>
              <a:t> TMZ + </a:t>
            </a:r>
            <a:r>
              <a:rPr lang="en-GB" err="1">
                <a:cs typeface="Calibri" panose="020F0502020204030204"/>
              </a:rPr>
              <a:t>Optune</a:t>
            </a:r>
            <a:r>
              <a:rPr lang="en-GB">
                <a:cs typeface="Calibri" panose="020F0502020204030204"/>
              </a:rPr>
              <a:t> + Pembrolizumab</a:t>
            </a:r>
          </a:p>
          <a:p>
            <a:r>
              <a:rPr lang="en-GB">
                <a:cs typeface="Calibri" panose="020F0502020204030204"/>
              </a:rPr>
              <a:t>73% MGMT unmethylated; 46% GTR</a:t>
            </a:r>
          </a:p>
          <a:p>
            <a:r>
              <a:rPr lang="en-GB">
                <a:cs typeface="Calibri" panose="020F0502020204030204"/>
              </a:rPr>
              <a:t>PFS 12 months; OS: 24 months</a:t>
            </a:r>
          </a:p>
          <a:p>
            <a:pPr lvl="1"/>
            <a:r>
              <a:rPr lang="en-GB">
                <a:cs typeface="Calibri" panose="020F0502020204030204"/>
              </a:rPr>
              <a:t>(Better than matched controls from EF-14 TMZ &amp; </a:t>
            </a:r>
            <a:r>
              <a:rPr lang="en-GB" err="1">
                <a:cs typeface="Calibri" panose="020F0502020204030204"/>
              </a:rPr>
              <a:t>Optune</a:t>
            </a:r>
            <a:r>
              <a:rPr lang="en-GB">
                <a:cs typeface="Calibri" panose="020F0502020204030204"/>
              </a:rPr>
              <a:t> arm)</a:t>
            </a:r>
          </a:p>
          <a:p>
            <a:pPr marL="457200" lvl="1" indent="0">
              <a:buNone/>
            </a:pPr>
            <a:endParaRPr lang="en-GB">
              <a:cs typeface="Calibri" panose="020F0502020204030204"/>
            </a:endParaRPr>
          </a:p>
          <a:p>
            <a:r>
              <a:rPr lang="en-GB">
                <a:cs typeface="Calibri" panose="020F0502020204030204"/>
              </a:rPr>
              <a:t>Shows potential synergy between TTF and immunotherapy</a:t>
            </a:r>
          </a:p>
          <a:p>
            <a:pPr lvl="1"/>
            <a:endParaRPr lang="en-GB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4F197-D890-B390-FB79-B77123A85A51}"/>
              </a:ext>
            </a:extLst>
          </p:cNvPr>
          <p:cNvSpPr txBox="1"/>
          <p:nvPr/>
        </p:nvSpPr>
        <p:spPr>
          <a:xfrm>
            <a:off x="9353282" y="618454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ea typeface="+mn-lt"/>
                <a:cs typeface="+mn-lt"/>
              </a:rPr>
              <a:t>https://ascopubs.org/doi/abs/10.1200/JCO.2023.41.16_suppl.2024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420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METIS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270 patients with NSCLC &amp; 1 – 10 Brain </a:t>
            </a:r>
            <a:r>
              <a:rPr lang="en-GB" err="1"/>
              <a:t>mets</a:t>
            </a:r>
            <a:endParaRPr lang="en-US" err="1"/>
          </a:p>
          <a:p>
            <a:r>
              <a:rPr lang="en-GB">
                <a:cs typeface="Calibri"/>
              </a:rPr>
              <a:t>SRS vs. SRS + TTF</a:t>
            </a:r>
          </a:p>
          <a:p>
            <a:r>
              <a:rPr lang="en-GB">
                <a:cs typeface="Calibri"/>
              </a:rPr>
              <a:t>Completed recruitment in March 2023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Median OS is ~ 13 months in this group</a:t>
            </a:r>
          </a:p>
          <a:p>
            <a:r>
              <a:rPr lang="en-GB">
                <a:cs typeface="Calibri"/>
              </a:rPr>
              <a:t>So maybe some results ~ASCO 2024?</a:t>
            </a:r>
          </a:p>
          <a:p>
            <a:r>
              <a:rPr lang="en-GB">
                <a:cs typeface="Calibri"/>
              </a:rPr>
              <a:t>May see an immunotherapy interaction as well</a:t>
            </a:r>
          </a:p>
        </p:txBody>
      </p:sp>
    </p:spTree>
    <p:extLst>
      <p:ext uri="{BB962C8B-B14F-4D97-AF65-F5344CB8AC3E}">
        <p14:creationId xmlns:p14="http://schemas.microsoft.com/office/powerpoint/2010/main" val="4071494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EF41/Keynote D58 trial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Improved survival with </a:t>
            </a:r>
            <a:r>
              <a:rPr lang="en-GB" err="1"/>
              <a:t>Optune</a:t>
            </a:r>
            <a:r>
              <a:rPr lang="en-GB"/>
              <a:t> &amp; Pembrolizumab in NSCLC</a:t>
            </a:r>
          </a:p>
          <a:p>
            <a:r>
              <a:rPr lang="en-GB">
                <a:cs typeface="Calibri"/>
              </a:rPr>
              <a:t>2-The-Top looked promising, so...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Newly diagnosed GBM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cs typeface="Calibri"/>
              </a:rPr>
              <a:t>CRT and TTF after CRT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cs typeface="Calibri"/>
              </a:rPr>
              <a:t>Randomised to +/- Pembrolizumab</a:t>
            </a: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016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EA29-F8BB-1A8D-4D23-C178523D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Looking forwards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3D9A8-C699-BFA3-1960-65AA8EA9D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Trials are expensive to run</a:t>
            </a:r>
          </a:p>
          <a:p>
            <a:r>
              <a:rPr lang="en-US">
                <a:cs typeface="Calibri"/>
              </a:rPr>
              <a:t>And take a lot of time, effort, and patient input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So, where are the gaps?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Recurrent GBM</a:t>
            </a:r>
          </a:p>
          <a:p>
            <a:r>
              <a:rPr lang="en-US">
                <a:cs typeface="Calibri"/>
              </a:rPr>
              <a:t>Older patients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Previous trials in recurrent disease have been disappointing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46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we know the truth?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Bad things happen</a:t>
            </a:r>
          </a:p>
          <a:p>
            <a:r>
              <a:rPr lang="en-GB"/>
              <a:t>There it lots of variation in outcomes</a:t>
            </a:r>
          </a:p>
          <a:p>
            <a:r>
              <a:rPr lang="en-GB"/>
              <a:t>So how do you know if doing X makes things better?</a:t>
            </a:r>
          </a:p>
          <a:p>
            <a:endParaRPr lang="en-GB"/>
          </a:p>
          <a:p>
            <a:r>
              <a:rPr lang="en-GB"/>
              <a:t>We cannot accurately predict outcomes</a:t>
            </a:r>
          </a:p>
          <a:p>
            <a:r>
              <a:rPr lang="en-GB"/>
              <a:t>Therefore you cannot tell if doing X made outcomes better</a:t>
            </a:r>
          </a:p>
        </p:txBody>
      </p:sp>
    </p:spTree>
    <p:extLst>
      <p:ext uri="{BB962C8B-B14F-4D97-AF65-F5344CB8AC3E}">
        <p14:creationId xmlns:p14="http://schemas.microsoft.com/office/powerpoint/2010/main" val="729489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827D-862E-FA46-1EB6-228C20F2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4600"/>
            <a:ext cx="10515600" cy="1325563"/>
          </a:xfrm>
        </p:spPr>
        <p:txBody>
          <a:bodyPr/>
          <a:lstStyle/>
          <a:p>
            <a:pPr algn="ctr"/>
            <a:r>
              <a:rPr lang="en-GB" b="1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47625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we deal with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We run clinical trials</a:t>
            </a:r>
          </a:p>
          <a:p>
            <a:r>
              <a:rPr lang="en-GB"/>
              <a:t>Where we RANDOMLY assign patients to treatment</a:t>
            </a:r>
          </a:p>
          <a:p>
            <a:r>
              <a:rPr lang="en-GB"/>
              <a:t>And then assess outcomes</a:t>
            </a:r>
          </a:p>
          <a:p>
            <a:r>
              <a:rPr lang="en-GB"/>
              <a:t>And, if we can, BLIND people to intervention and outcomes</a:t>
            </a:r>
          </a:p>
        </p:txBody>
      </p:sp>
    </p:spTree>
    <p:extLst>
      <p:ext uri="{BB962C8B-B14F-4D97-AF65-F5344CB8AC3E}">
        <p14:creationId xmlns:p14="http://schemas.microsoft.com/office/powerpoint/2010/main" val="32257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9401-A04F-8FF1-3928-82BDFB65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randomise and blind?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95E-2029-5CFB-B091-323B71580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Randomise because otherwise we make (subconscious) decisions about who might benefit/ do well/ cope with treatment</a:t>
            </a:r>
          </a:p>
          <a:p>
            <a:pPr lvl="1"/>
            <a:r>
              <a:rPr lang="en-GB"/>
              <a:t>E.g. offer more aggressive treatment to younger/ fitter patients</a:t>
            </a:r>
          </a:p>
          <a:p>
            <a:pPr lvl="1"/>
            <a:r>
              <a:rPr lang="en-GB"/>
              <a:t>Therefore they live longer – but due to age and fitness, not treatment</a:t>
            </a:r>
          </a:p>
          <a:p>
            <a:endParaRPr lang="en-GB"/>
          </a:p>
          <a:p>
            <a:r>
              <a:rPr lang="en-GB"/>
              <a:t>Blind because otherwise if we ask people about (e.g.) symptoms then we might steer their responses based on treatment</a:t>
            </a:r>
          </a:p>
          <a:p>
            <a:pPr lvl="1"/>
            <a:r>
              <a:rPr lang="en-GB"/>
              <a:t>E.g. if we know that treatment X has certain side-effects, then we might ask about those side-effects, and not others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968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EAD0-6244-B504-A951-7212123C3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Beyond blinded RCTs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C4CB4-8DFF-FA7D-FE79-776979B7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Blinding is more important the more subjective the assessment</a:t>
            </a:r>
          </a:p>
          <a:p>
            <a:pPr lvl="1"/>
            <a:r>
              <a:rPr lang="en-GB"/>
              <a:t>Symptoms, QoL – important to try to do blinded</a:t>
            </a:r>
          </a:p>
          <a:p>
            <a:endParaRPr lang="en-GB"/>
          </a:p>
          <a:p>
            <a:r>
              <a:rPr lang="en-GB"/>
              <a:t>Cannot blind to all treatments (surgery, RT – and </a:t>
            </a:r>
            <a:r>
              <a:rPr lang="en-GB" err="1"/>
              <a:t>Optune</a:t>
            </a:r>
            <a:r>
              <a:rPr lang="en-GB"/>
              <a:t>!)</a:t>
            </a:r>
          </a:p>
          <a:p>
            <a:endParaRPr lang="en-GB"/>
          </a:p>
          <a:p>
            <a:r>
              <a:rPr lang="en-GB"/>
              <a:t>Assessment of Death is not very likely to be influenced</a:t>
            </a:r>
          </a:p>
          <a:p>
            <a:pPr lvl="1"/>
            <a:r>
              <a:rPr lang="en-GB"/>
              <a:t>Assessment of “Cause of death” may be: e.g. “Neurological death”</a:t>
            </a:r>
          </a:p>
          <a:p>
            <a:pPr lvl="1"/>
            <a:endParaRPr lang="en-GB"/>
          </a:p>
          <a:p>
            <a:r>
              <a:rPr lang="en-GB"/>
              <a:t>Not EVERYTHING needs to be done in an RCT….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4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4B12BC-7427-C961-27C8-6377B38B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9" y="81861"/>
            <a:ext cx="11463193" cy="2742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53E34-BF25-604F-43DD-EB6E9767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55" y="1969652"/>
            <a:ext cx="4330245" cy="4888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30199-4FC2-D7E1-898C-EB079BBA9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81" y="3978035"/>
            <a:ext cx="7291568" cy="27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4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EAD0-6244-B504-A951-7212123C3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parachute fallacy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C4CB4-8DFF-FA7D-FE79-776979B7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Most treatments are not parachutes</a:t>
            </a:r>
          </a:p>
          <a:p>
            <a:r>
              <a:rPr lang="en-GB"/>
              <a:t>Everything that is not a parachute should probably be tested in an RCT</a:t>
            </a:r>
          </a:p>
          <a:p>
            <a:endParaRPr lang="en-GB"/>
          </a:p>
          <a:p>
            <a:r>
              <a:rPr lang="en-GB"/>
              <a:t>COVID stress-tested this approach to medicine</a:t>
            </a:r>
          </a:p>
        </p:txBody>
      </p:sp>
    </p:spTree>
    <p:extLst>
      <p:ext uri="{BB962C8B-B14F-4D97-AF65-F5344CB8AC3E}">
        <p14:creationId xmlns:p14="http://schemas.microsoft.com/office/powerpoint/2010/main" val="1770640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8A841F7F5514AADE7D113CD6CC001" ma:contentTypeVersion="14" ma:contentTypeDescription="Create a new document." ma:contentTypeScope="" ma:versionID="907f593ecec62780471904ceeef1916c">
  <xsd:schema xmlns:xsd="http://www.w3.org/2001/XMLSchema" xmlns:xs="http://www.w3.org/2001/XMLSchema" xmlns:p="http://schemas.microsoft.com/office/2006/metadata/properties" xmlns:ns2="1fc724e4-b8af-4792-9b6e-53121b00ecc8" xmlns:ns3="7cbda69d-dda6-424c-8b02-52a4124660ca" targetNamespace="http://schemas.microsoft.com/office/2006/metadata/properties" ma:root="true" ma:fieldsID="a08fbd5851e91b4190d192eb9f677054" ns2:_="" ns3:_="">
    <xsd:import namespace="1fc724e4-b8af-4792-9b6e-53121b00ecc8"/>
    <xsd:import namespace="7cbda69d-dda6-424c-8b02-52a412466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724e4-b8af-4792-9b6e-53121b00ec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da69d-dda6-424c-8b02-52a412466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bda69d-dda6-424c-8b02-52a4124660c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0ABD44D-AEBD-48DA-979E-FD176E7F0B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c724e4-b8af-4792-9b6e-53121b00ecc8"/>
    <ds:schemaRef ds:uri="7cbda69d-dda6-424c-8b02-52a412466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0AAD61-948F-4BBC-B1EC-B2245ABF34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E7195-5BA4-43B7-8C22-2D4B59D04C2E}">
  <ds:schemaRefs>
    <ds:schemaRef ds:uri="7cbda69d-dda6-424c-8b02-52a4124660ca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1fc724e4-b8af-4792-9b6e-53121b00ecc8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4629</TotalTime>
  <Words>1252</Words>
  <Application>Microsoft Office PowerPoint</Application>
  <PresentationFormat>Widescreen</PresentationFormat>
  <Paragraphs>220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Office Theme</vt:lpstr>
      <vt:lpstr>Trial data in brain tumours ​​</vt:lpstr>
      <vt:lpstr>Trial Evidence for Optune </vt:lpstr>
      <vt:lpstr>Aims</vt:lpstr>
      <vt:lpstr>How do we know the truth?</vt:lpstr>
      <vt:lpstr>How do we deal with this?</vt:lpstr>
      <vt:lpstr>Why randomise and blind?</vt:lpstr>
      <vt:lpstr>Beyond blinded RCTs</vt:lpstr>
      <vt:lpstr>PowerPoint Presentation</vt:lpstr>
      <vt:lpstr>The parachute fallacy</vt:lpstr>
      <vt:lpstr>Optune RCT data</vt:lpstr>
      <vt:lpstr>EF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EF-14 criticisms</vt:lpstr>
      <vt:lpstr>EF-11</vt:lpstr>
      <vt:lpstr>PowerPoint Presentation</vt:lpstr>
      <vt:lpstr>PowerPoint Presentation</vt:lpstr>
      <vt:lpstr>PowerPoint Presentation</vt:lpstr>
      <vt:lpstr>EF-11 results</vt:lpstr>
      <vt:lpstr>SYS REVIEW ADD</vt:lpstr>
      <vt:lpstr>Implications</vt:lpstr>
      <vt:lpstr>Implications</vt:lpstr>
      <vt:lpstr>How to approach patients’ needs</vt:lpstr>
      <vt:lpstr>Questions</vt:lpstr>
      <vt:lpstr>Trial updates: completed, ongoing and upcoming  </vt:lpstr>
      <vt:lpstr>Recent, Ongoing and upcoming trials </vt:lpstr>
      <vt:lpstr>Aims</vt:lpstr>
      <vt:lpstr>List of trials</vt:lpstr>
      <vt:lpstr>Trial Status</vt:lpstr>
      <vt:lpstr>TRIDENT Trial</vt:lpstr>
      <vt:lpstr>TRIDENT Trial 2</vt:lpstr>
      <vt:lpstr>INNOVATE-3</vt:lpstr>
      <vt:lpstr>2-The-Top</vt:lpstr>
      <vt:lpstr>METIS</vt:lpstr>
      <vt:lpstr>EF41/Keynote D58 trial</vt:lpstr>
      <vt:lpstr>Looking forwards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Tumour Biology Clinical Implications</dc:title>
  <dc:creator>Matt Williams</dc:creator>
  <cp:lastModifiedBy>Lillie</cp:lastModifiedBy>
  <cp:revision>5</cp:revision>
  <dcterms:created xsi:type="dcterms:W3CDTF">2014-06-14T10:22:43Z</dcterms:created>
  <dcterms:modified xsi:type="dcterms:W3CDTF">2024-01-26T15:42:40Z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0x0101003D18A841F7F5514AADE7D113CD6CC001</vt:lpwstr>
  </property>
  <property fmtid="{D5CDD505-2E9C-101B-9397-08002B2CF9AE}" pid="3" name="Order">
    <vt:lpwstr>483800.000000000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