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62" r:id="rId6"/>
    <p:sldId id="263" r:id="rId7"/>
    <p:sldId id="267" r:id="rId8"/>
    <p:sldId id="268" r:id="rId9"/>
    <p:sldId id="269" r:id="rId10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6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B9E9"/>
    <a:srgbClr val="F1E5F7"/>
    <a:srgbClr val="BA93D0"/>
    <a:srgbClr val="63E1E7"/>
    <a:srgbClr val="1BA6AD"/>
    <a:srgbClr val="1EE6AD"/>
    <a:srgbClr val="D84040"/>
    <a:srgbClr val="5CE1E6"/>
    <a:srgbClr val="21D0D9"/>
    <a:srgbClr val="C6F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1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3264" y="-360"/>
      </p:cViewPr>
      <p:guideLst>
        <p:guide orient="horz" pos="386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0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15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62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7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480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2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32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6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23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59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1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36AC7-CB9B-4900-AF3D-3B487A2B2369}" type="datetimeFigureOut">
              <a:rPr lang="en-GB" smtClean="0"/>
              <a:t>27/06/2025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87CE-E077-42E5-8DE3-AD88EFC2D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2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DCA4D-EDB8-3271-DB74-D5E577772D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Indigo Community: survey 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950D85-14FA-4950-844A-B19340E5CC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Version </a:t>
            </a:r>
            <a:r>
              <a:rPr lang="en-GB" dirty="0" smtClean="0"/>
              <a:t>1.3</a:t>
            </a:r>
            <a:endParaRPr lang="en-GB" dirty="0"/>
          </a:p>
          <a:p>
            <a:r>
              <a:rPr lang="en-GB" dirty="0" smtClean="0"/>
              <a:t>27</a:t>
            </a:r>
            <a:r>
              <a:rPr lang="en-GB" dirty="0" smtClean="0"/>
              <a:t>.06.2025</a:t>
            </a:r>
            <a:endParaRPr lang="en-GB" dirty="0"/>
          </a:p>
          <a:p>
            <a:r>
              <a:rPr lang="en-GB" dirty="0">
                <a:cs typeface="Arial" panose="020B0604020202020204" pitchFamily="34" charset="0"/>
              </a:rPr>
              <a:t>IRAS: </a:t>
            </a:r>
            <a:r>
              <a:rPr lang="en-US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324034</a:t>
            </a:r>
            <a:endParaRPr lang="en-GB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44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BF15A1-3E40-E612-D48E-BFE745877189}"/>
              </a:ext>
            </a:extLst>
          </p:cNvPr>
          <p:cNvSpPr txBox="1"/>
          <p:nvPr/>
        </p:nvSpPr>
        <p:spPr>
          <a:xfrm>
            <a:off x="1715333" y="4455362"/>
            <a:ext cx="514266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First set of questions</a:t>
            </a:r>
          </a:p>
          <a:p>
            <a:pPr algn="ctr"/>
            <a:r>
              <a:rPr lang="en-GB" sz="1050" dirty="0"/>
              <a:t>Demographics (age, ethnicity, post code, gender, sexual orientation), cancer journey (diagnosis, treatments, outcomes), EQ-5D-5L, community services (use of primary and secondary care services, prescription and non-medical help)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CE8AF-DC81-8B14-682E-D281B0CBA7E1}"/>
              </a:ext>
            </a:extLst>
          </p:cNvPr>
          <p:cNvSpPr txBox="1"/>
          <p:nvPr/>
        </p:nvSpPr>
        <p:spPr>
          <a:xfrm>
            <a:off x="1715327" y="9311845"/>
            <a:ext cx="5142663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Third set of questions</a:t>
            </a:r>
          </a:p>
          <a:p>
            <a:pPr algn="ctr"/>
            <a:r>
              <a:rPr lang="en-GB" sz="1050" dirty="0"/>
              <a:t>Survey feedback (aspects not covered, help received during the survey), overall feedback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DF3DF4-5C8D-EEB9-74DE-F1F836FD06D8}"/>
              </a:ext>
            </a:extLst>
          </p:cNvPr>
          <p:cNvGrpSpPr/>
          <p:nvPr/>
        </p:nvGrpSpPr>
        <p:grpSpPr>
          <a:xfrm>
            <a:off x="0" y="0"/>
            <a:ext cx="6858001" cy="677108"/>
            <a:chOff x="0" y="0"/>
            <a:chExt cx="6858001" cy="6771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D1340B3-34D7-C162-BB6A-39A0D3F493AA}"/>
                </a:ext>
              </a:extLst>
            </p:cNvPr>
            <p:cNvSpPr txBox="1"/>
            <p:nvPr/>
          </p:nvSpPr>
          <p:spPr>
            <a:xfrm>
              <a:off x="1" y="0"/>
              <a:ext cx="6858000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Home page</a:t>
              </a:r>
            </a:p>
            <a:p>
              <a:r>
                <a:rPr lang="en-GB" b="0" dirty="0"/>
                <a:t>Give the link to the Patient Information Sheet, show them a video summarising the PIS and check if they are eligible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CD1759-A07E-B0E4-21F6-7B6836D34D5F}"/>
                </a:ext>
              </a:extLst>
            </p:cNvPr>
            <p:cNvSpPr txBox="1"/>
            <p:nvPr/>
          </p:nvSpPr>
          <p:spPr>
            <a:xfrm>
              <a:off x="571778" y="415498"/>
              <a:ext cx="378630" cy="26161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tx1"/>
                  </a:solidFill>
                </a:rPr>
                <a:t>Yes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2E8CD-B669-9538-A066-E1DE37A4658B}"/>
                </a:ext>
              </a:extLst>
            </p:cNvPr>
            <p:cNvSpPr txBox="1"/>
            <p:nvPr/>
          </p:nvSpPr>
          <p:spPr>
            <a:xfrm>
              <a:off x="0" y="415498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583B9C-81B0-DC16-C9E2-542CFF21B192}"/>
              </a:ext>
            </a:extLst>
          </p:cNvPr>
          <p:cNvGrpSpPr/>
          <p:nvPr/>
        </p:nvGrpSpPr>
        <p:grpSpPr>
          <a:xfrm>
            <a:off x="571778" y="909002"/>
            <a:ext cx="6286222" cy="677108"/>
            <a:chOff x="571778" y="918719"/>
            <a:chExt cx="6286222" cy="67710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BA8C9D-0EE8-FABB-C179-3902421D262C}"/>
                </a:ext>
              </a:extLst>
            </p:cNvPr>
            <p:cNvSpPr txBox="1"/>
            <p:nvPr/>
          </p:nvSpPr>
          <p:spPr>
            <a:xfrm>
              <a:off x="571778" y="918719"/>
              <a:ext cx="6286222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Device page</a:t>
              </a:r>
            </a:p>
            <a:p>
              <a:r>
                <a:rPr lang="en-GB" b="0" dirty="0"/>
                <a:t>Ask if they are on their preferred device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32B36-28CB-385D-6AD2-C60F6651D972}"/>
                </a:ext>
              </a:extLst>
            </p:cNvPr>
            <p:cNvSpPr txBox="1"/>
            <p:nvPr/>
          </p:nvSpPr>
          <p:spPr>
            <a:xfrm>
              <a:off x="1143556" y="1334217"/>
              <a:ext cx="378630" cy="26161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tx1"/>
                  </a:solidFill>
                </a:rPr>
                <a:t>Yes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7A0475-0BBF-5F95-BE54-7DF77931D444}"/>
                </a:ext>
              </a:extLst>
            </p:cNvPr>
            <p:cNvSpPr txBox="1"/>
            <p:nvPr/>
          </p:nvSpPr>
          <p:spPr>
            <a:xfrm>
              <a:off x="571778" y="133421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4C5EE-8A46-9645-EE12-E7A76064F53A}"/>
              </a:ext>
            </a:extLst>
          </p:cNvPr>
          <p:cNvGrpSpPr/>
          <p:nvPr/>
        </p:nvGrpSpPr>
        <p:grpSpPr>
          <a:xfrm>
            <a:off x="1143556" y="1818004"/>
            <a:ext cx="5714444" cy="675407"/>
            <a:chOff x="1143556" y="1841210"/>
            <a:chExt cx="5714444" cy="6754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0819C-ED6A-8EC5-C003-7E4C38AC1F8C}"/>
                </a:ext>
              </a:extLst>
            </p:cNvPr>
            <p:cNvSpPr txBox="1"/>
            <p:nvPr/>
          </p:nvSpPr>
          <p:spPr>
            <a:xfrm>
              <a:off x="1143556" y="1841210"/>
              <a:ext cx="5714444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Consent page</a:t>
              </a:r>
            </a:p>
            <a:p>
              <a:r>
                <a:rPr lang="en-GB" b="0" dirty="0">
                  <a:solidFill>
                    <a:schemeClr val="bg1"/>
                  </a:solidFill>
                </a:rPr>
                <a:t>Eight questions are asked to capture initial and basic consent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280D1D-9DD5-BF7A-E896-9116809CB18D}"/>
                </a:ext>
              </a:extLst>
            </p:cNvPr>
            <p:cNvSpPr txBox="1"/>
            <p:nvPr/>
          </p:nvSpPr>
          <p:spPr>
            <a:xfrm>
              <a:off x="1715334" y="2255007"/>
              <a:ext cx="378630" cy="26161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tx1"/>
                  </a:solidFill>
                </a:rPr>
                <a:t>Yes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A486C4-1D8B-385B-DF18-34E5E75D06B2}"/>
                </a:ext>
              </a:extLst>
            </p:cNvPr>
            <p:cNvSpPr txBox="1"/>
            <p:nvPr/>
          </p:nvSpPr>
          <p:spPr>
            <a:xfrm>
              <a:off x="1143556" y="225500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05EDB30-964B-F9C8-84D0-56027A40BD99}"/>
              </a:ext>
            </a:extLst>
          </p:cNvPr>
          <p:cNvSpPr txBox="1"/>
          <p:nvPr/>
        </p:nvSpPr>
        <p:spPr>
          <a:xfrm>
            <a:off x="0" y="11930390"/>
            <a:ext cx="6857999" cy="26161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End of survey with messages varying depending on where participants finished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2717628-6B27-9161-9C32-8C2E42AECC72}"/>
              </a:ext>
            </a:extLst>
          </p:cNvPr>
          <p:cNvGrpSpPr/>
          <p:nvPr/>
        </p:nvGrpSpPr>
        <p:grpSpPr>
          <a:xfrm>
            <a:off x="1715334" y="2725305"/>
            <a:ext cx="5142667" cy="1498163"/>
            <a:chOff x="1715334" y="2763413"/>
            <a:chExt cx="5142667" cy="149816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8FA4EB-8928-C245-8606-C5131C3CC0C8}"/>
                </a:ext>
              </a:extLst>
            </p:cNvPr>
            <p:cNvSpPr txBox="1"/>
            <p:nvPr/>
          </p:nvSpPr>
          <p:spPr>
            <a:xfrm>
              <a:off x="1715334" y="2763413"/>
              <a:ext cx="5142666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Consent to linkage to cancer registries</a:t>
              </a:r>
            </a:p>
            <a:p>
              <a:r>
                <a:rPr lang="en-GB" b="0" dirty="0"/>
                <a:t>Hyperlink to the explanation of cancer registries + explicit consent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2DBC6F-94C3-8D33-FECB-D3150CEFA874}"/>
                </a:ext>
              </a:extLst>
            </p:cNvPr>
            <p:cNvSpPr txBox="1"/>
            <p:nvPr/>
          </p:nvSpPr>
          <p:spPr>
            <a:xfrm>
              <a:off x="2287113" y="3830689"/>
              <a:ext cx="4570888" cy="430887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Questions to link to cancer registries</a:t>
              </a:r>
            </a:p>
            <a:p>
              <a:pPr algn="ctr"/>
              <a:r>
                <a:rPr lang="en-GB" sz="1050" dirty="0"/>
                <a:t>Participant’s full name, date of birth, gender and full postcode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EA51BB3-4EB2-E242-B438-614A16009001}"/>
                </a:ext>
              </a:extLst>
            </p:cNvPr>
            <p:cNvSpPr txBox="1"/>
            <p:nvPr/>
          </p:nvSpPr>
          <p:spPr>
            <a:xfrm>
              <a:off x="2287112" y="3178844"/>
              <a:ext cx="378630" cy="2616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tx1"/>
                  </a:solidFill>
                </a:rPr>
                <a:t>Yes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4288A3-0A6B-E831-320B-3DC32537450C}"/>
                </a:ext>
              </a:extLst>
            </p:cNvPr>
            <p:cNvSpPr txBox="1"/>
            <p:nvPr/>
          </p:nvSpPr>
          <p:spPr>
            <a:xfrm>
              <a:off x="1715334" y="3178844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F5CA8CB-536A-CBFF-314D-DFF8CEEDB784}"/>
              </a:ext>
            </a:extLst>
          </p:cNvPr>
          <p:cNvGrpSpPr/>
          <p:nvPr/>
        </p:nvGrpSpPr>
        <p:grpSpPr>
          <a:xfrm>
            <a:off x="1715323" y="7740470"/>
            <a:ext cx="5142681" cy="1339481"/>
            <a:chOff x="1715323" y="8606345"/>
            <a:chExt cx="5142681" cy="13394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A57BD-9301-0381-D552-3DBCB8EEFDE2}"/>
                </a:ext>
              </a:extLst>
            </p:cNvPr>
            <p:cNvSpPr/>
            <p:nvPr/>
          </p:nvSpPr>
          <p:spPr>
            <a:xfrm>
              <a:off x="1715328" y="8613604"/>
              <a:ext cx="5142676" cy="858444"/>
            </a:xfrm>
            <a:prstGeom prst="rect">
              <a:avLst/>
            </a:prstGeom>
            <a:solidFill>
              <a:srgbClr val="F1E5F7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rgbClr val="BA93D0"/>
                  </a:solidFill>
                </a:rPr>
                <a:t>RANDOMISATION </a:t>
              </a:r>
              <a:r>
                <a:rPr lang="en-GB" sz="1200" b="1" dirty="0" smtClean="0">
                  <a:solidFill>
                    <a:srgbClr val="BA93D0"/>
                  </a:solidFill>
                </a:rPr>
                <a:t>1</a:t>
              </a:r>
              <a:endParaRPr lang="en-GB" sz="1200" b="1" dirty="0">
                <a:solidFill>
                  <a:srgbClr val="BA93D0"/>
                </a:solidFill>
              </a:endParaRPr>
            </a:p>
            <a:p>
              <a:pPr algn="ctr"/>
              <a:r>
                <a:rPr lang="en-GB" sz="1200" cap="small" dirty="0">
                  <a:solidFill>
                    <a:srgbClr val="BA93D0"/>
                  </a:solidFill>
                </a:rPr>
                <a:t>1:3 to get one of the following questionnaires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F7CAF2-9741-13C1-155A-E5F07750F937}"/>
                </a:ext>
              </a:extLst>
            </p:cNvPr>
            <p:cNvSpPr txBox="1"/>
            <p:nvPr/>
          </p:nvSpPr>
          <p:spPr>
            <a:xfrm>
              <a:off x="1715328" y="8606345"/>
              <a:ext cx="5142671" cy="253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Other validated quality of life questionnaires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3C9638-E585-855E-3340-6EE4A9B33C3F}"/>
                </a:ext>
              </a:extLst>
            </p:cNvPr>
            <p:cNvSpPr txBox="1"/>
            <p:nvPr/>
          </p:nvSpPr>
          <p:spPr>
            <a:xfrm>
              <a:off x="4446837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PGI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9DA514-86C3-90DB-AB9A-09310E2D5608}"/>
                </a:ext>
              </a:extLst>
            </p:cNvPr>
            <p:cNvSpPr txBox="1"/>
            <p:nvPr/>
          </p:nvSpPr>
          <p:spPr>
            <a:xfrm>
              <a:off x="3081080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SDI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E58274-0F61-2634-F2E6-C37040380907}"/>
                </a:ext>
              </a:extLst>
            </p:cNvPr>
            <p:cNvSpPr txBox="1"/>
            <p:nvPr/>
          </p:nvSpPr>
          <p:spPr>
            <a:xfrm>
              <a:off x="1715323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QLQ-C30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3A7287C-E496-0D67-7726-8F439955C83B}"/>
                </a:ext>
              </a:extLst>
            </p:cNvPr>
            <p:cNvGrpSpPr/>
            <p:nvPr/>
          </p:nvGrpSpPr>
          <p:grpSpPr>
            <a:xfrm>
              <a:off x="5814004" y="9218132"/>
              <a:ext cx="1044000" cy="727694"/>
              <a:chOff x="5814000" y="8314187"/>
              <a:chExt cx="1044000" cy="727694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3EC79D-0662-1713-E064-0FEB84914669}"/>
                  </a:ext>
                </a:extLst>
              </p:cNvPr>
              <p:cNvSpPr/>
              <p:nvPr/>
            </p:nvSpPr>
            <p:spPr>
              <a:xfrm>
                <a:off x="5814000" y="8568103"/>
                <a:ext cx="1044000" cy="473778"/>
              </a:xfrm>
              <a:prstGeom prst="rect">
                <a:avLst/>
              </a:prstGeom>
              <a:solidFill>
                <a:srgbClr val="F1E5F7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b="1" dirty="0">
                    <a:solidFill>
                      <a:srgbClr val="BA93D0"/>
                    </a:solidFill>
                  </a:rPr>
                  <a:t>RANDOMISATION </a:t>
                </a:r>
                <a:r>
                  <a:rPr lang="en-GB" sz="800" b="1" dirty="0" smtClean="0">
                    <a:solidFill>
                      <a:srgbClr val="BA93D0"/>
                    </a:solidFill>
                  </a:rPr>
                  <a:t>2</a:t>
                </a:r>
                <a:endParaRPr lang="en-GB" sz="800" b="1" dirty="0">
                  <a:solidFill>
                    <a:srgbClr val="BA93D0"/>
                  </a:solidFill>
                </a:endParaRPr>
              </a:p>
              <a:p>
                <a:pPr algn="ctr"/>
                <a:r>
                  <a:rPr lang="en-GB" sz="800" cap="small" dirty="0">
                    <a:solidFill>
                      <a:srgbClr val="BA93D0"/>
                    </a:solidFill>
                  </a:rPr>
                  <a:t>1:2 to get validation on the questionnaire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B291B7-FFBC-4C3E-5D91-EAF4DD519574}"/>
                  </a:ext>
                </a:extLst>
              </p:cNvPr>
              <p:cNvSpPr txBox="1"/>
              <p:nvPr/>
            </p:nvSpPr>
            <p:spPr>
              <a:xfrm>
                <a:off x="5814000" y="8314187"/>
                <a:ext cx="1044000" cy="253916"/>
              </a:xfrm>
              <a:prstGeom prst="rect">
                <a:avLst/>
              </a:prstGeom>
              <a:solidFill>
                <a:srgbClr val="D9B9E9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/>
                  <a:t>QLACS</a:t>
                </a: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9FFDBF-1B5A-576F-F5AD-A612B1C90E30}"/>
              </a:ext>
            </a:extLst>
          </p:cNvPr>
          <p:cNvSpPr txBox="1"/>
          <p:nvPr/>
        </p:nvSpPr>
        <p:spPr>
          <a:xfrm>
            <a:off x="1715329" y="6931495"/>
            <a:ext cx="5142671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Second set of questions</a:t>
            </a:r>
          </a:p>
          <a:p>
            <a:r>
              <a:rPr lang="en-GB" b="0" dirty="0"/>
              <a:t>Demographics (employment situation, education/qualification, marital status), health overall (other diseases, BMI)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15323" y="5425920"/>
            <a:ext cx="5142678" cy="1273681"/>
            <a:chOff x="1715323" y="5183391"/>
            <a:chExt cx="5142678" cy="127368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A92A864-636A-EDA7-9654-B7623564D1F9}"/>
                </a:ext>
              </a:extLst>
            </p:cNvPr>
            <p:cNvSpPr txBox="1"/>
            <p:nvPr/>
          </p:nvSpPr>
          <p:spPr>
            <a:xfrm>
              <a:off x="2287111" y="6041574"/>
              <a:ext cx="4570889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Best contact details</a:t>
              </a:r>
            </a:p>
            <a:p>
              <a:pPr algn="ctr"/>
              <a:r>
                <a:rPr lang="en-GB" sz="1050" dirty="0"/>
                <a:t>Participants willing provide their email address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075FEBA-68A3-82D0-9DF8-2A23DC99D9BF}"/>
                </a:ext>
              </a:extLst>
            </p:cNvPr>
            <p:cNvGrpSpPr/>
            <p:nvPr/>
          </p:nvGrpSpPr>
          <p:grpSpPr>
            <a:xfrm>
              <a:off x="1715323" y="5183391"/>
              <a:ext cx="5142678" cy="675590"/>
              <a:chOff x="1715323" y="5637701"/>
              <a:chExt cx="5142678" cy="67559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C32DEC6-3362-3EAB-51EB-BF547FFF9A08}"/>
                  </a:ext>
                </a:extLst>
              </p:cNvPr>
              <p:cNvSpPr txBox="1"/>
              <p:nvPr/>
            </p:nvSpPr>
            <p:spPr>
              <a:xfrm>
                <a:off x="1715325" y="5637701"/>
                <a:ext cx="5142676" cy="415498"/>
              </a:xfrm>
              <a:prstGeom prst="rect">
                <a:avLst/>
              </a:prstGeom>
              <a:solidFill>
                <a:srgbClr val="BA93D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b="1" dirty="0">
                    <a:solidFill>
                      <a:schemeClr val="bg1"/>
                    </a:solidFill>
                  </a:rPr>
                  <a:t>Consent to future contact</a:t>
                </a:r>
              </a:p>
              <a:p>
                <a:pPr algn="ctr"/>
                <a:r>
                  <a:rPr lang="en-GB" sz="1050" dirty="0">
                    <a:solidFill>
                      <a:schemeClr val="bg1"/>
                    </a:solidFill>
                  </a:rPr>
                  <a:t>Receive a follow-up survey in a week’s time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1FA79B-B858-CF19-6188-60A33FB4AAE1}"/>
                  </a:ext>
                </a:extLst>
              </p:cNvPr>
              <p:cNvSpPr txBox="1"/>
              <p:nvPr/>
            </p:nvSpPr>
            <p:spPr>
              <a:xfrm>
                <a:off x="2287101" y="6051681"/>
                <a:ext cx="378630" cy="26161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F33A563-58F5-8A83-27C9-4AD8073FE747}"/>
                  </a:ext>
                </a:extLst>
              </p:cNvPr>
              <p:cNvSpPr txBox="1"/>
              <p:nvPr/>
            </p:nvSpPr>
            <p:spPr>
              <a:xfrm>
                <a:off x="1715323" y="6051681"/>
                <a:ext cx="349776" cy="2616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50" dirty="0"/>
                  <a:t>No</a:t>
                </a: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F5E8A0-FC8E-4E59-3EE7-BE1C75F12983}"/>
              </a:ext>
            </a:extLst>
          </p:cNvPr>
          <p:cNvSpPr txBox="1"/>
          <p:nvPr/>
        </p:nvSpPr>
        <p:spPr>
          <a:xfrm>
            <a:off x="2287111" y="10868506"/>
            <a:ext cx="4570889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Best contact details</a:t>
            </a:r>
          </a:p>
          <a:p>
            <a:pPr algn="ctr"/>
            <a:r>
              <a:rPr lang="en-GB" sz="1050" dirty="0"/>
              <a:t>Participants willing provide their email address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013B8BD-1316-90AA-D69D-7CFC701C7A66}"/>
              </a:ext>
            </a:extLst>
          </p:cNvPr>
          <p:cNvGrpSpPr/>
          <p:nvPr/>
        </p:nvGrpSpPr>
        <p:grpSpPr>
          <a:xfrm>
            <a:off x="1715323" y="9959237"/>
            <a:ext cx="5142677" cy="677375"/>
            <a:chOff x="1715323" y="10686806"/>
            <a:chExt cx="5142677" cy="67737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108B0F-959E-4979-92F0-DDABB69FA124}"/>
                </a:ext>
              </a:extLst>
            </p:cNvPr>
            <p:cNvSpPr txBox="1"/>
            <p:nvPr/>
          </p:nvSpPr>
          <p:spPr>
            <a:xfrm>
              <a:off x="1715328" y="10686806"/>
              <a:ext cx="5142672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Consent to future contact</a:t>
              </a:r>
            </a:p>
            <a:p>
              <a:pPr algn="ctr"/>
              <a:r>
                <a:rPr lang="en-GB" sz="1050" dirty="0">
                  <a:solidFill>
                    <a:schemeClr val="bg1"/>
                  </a:solidFill>
                </a:rPr>
                <a:t>Receive a follow-up survey in a week’s time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B0BAB3F-4990-79C4-31D5-C19A31868F1D}"/>
                </a:ext>
              </a:extLst>
            </p:cNvPr>
            <p:cNvSpPr txBox="1"/>
            <p:nvPr/>
          </p:nvSpPr>
          <p:spPr>
            <a:xfrm>
              <a:off x="2287101" y="11102571"/>
              <a:ext cx="378630" cy="2616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tx1"/>
                  </a:solidFill>
                </a:rPr>
                <a:t>Yes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6C3979-7187-8D90-1FF2-4C93D3AD2622}"/>
                </a:ext>
              </a:extLst>
            </p:cNvPr>
            <p:cNvSpPr txBox="1"/>
            <p:nvPr/>
          </p:nvSpPr>
          <p:spPr>
            <a:xfrm>
              <a:off x="1715323" y="11102571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D3FDF7F-A663-B3DA-363B-A6DD5D11DCBB}"/>
              </a:ext>
            </a:extLst>
          </p:cNvPr>
          <p:cNvCxnSpPr>
            <a:stCxn id="19" idx="2"/>
          </p:cNvCxnSpPr>
          <p:nvPr/>
        </p:nvCxnSpPr>
        <p:spPr>
          <a:xfrm>
            <a:off x="761093" y="677107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A865F1B-95FF-E80D-D1CA-8533B25BEDF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332871" y="1586110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6E39403-B8AA-660B-BF02-CB3F1EF6EF2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904649" y="2493411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336D4FA-F79D-E00B-1511-EBF5BFEBFC09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476416" y="3402346"/>
            <a:ext cx="11" cy="39023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8AAC45A-024E-2E7A-2D6A-968CC294935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285198" y="4223468"/>
            <a:ext cx="1468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8F9F413-3A0E-DD0C-9C58-157C0310C861}"/>
              </a:ext>
            </a:extLst>
          </p:cNvPr>
          <p:cNvCxnSpPr>
            <a:cxnSpLocks/>
            <a:stCxn id="6" idx="2"/>
            <a:endCxn id="41" idx="0"/>
          </p:cNvCxnSpPr>
          <p:nvPr/>
        </p:nvCxnSpPr>
        <p:spPr>
          <a:xfrm flipH="1">
            <a:off x="4286663" y="5194026"/>
            <a:ext cx="3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F2D014C-6347-8B1C-813A-7B499F8794C9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2476416" y="6101510"/>
            <a:ext cx="0" cy="182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C9F0148-C034-C805-351C-195808F93738}"/>
              </a:ext>
            </a:extLst>
          </p:cNvPr>
          <p:cNvCxnSpPr>
            <a:cxnSpLocks/>
            <a:endCxn id="42" idx="0"/>
          </p:cNvCxnSpPr>
          <p:nvPr/>
        </p:nvCxnSpPr>
        <p:spPr>
          <a:xfrm>
            <a:off x="4285198" y="6699601"/>
            <a:ext cx="1467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CC6B77-FCA5-CD6E-5C0F-719DC1F4BE6E}"/>
              </a:ext>
            </a:extLst>
          </p:cNvPr>
          <p:cNvCxnSpPr>
            <a:cxnSpLocks/>
            <a:stCxn id="42" idx="2"/>
            <a:endCxn id="7" idx="0"/>
          </p:cNvCxnSpPr>
          <p:nvPr/>
        </p:nvCxnSpPr>
        <p:spPr>
          <a:xfrm flipH="1">
            <a:off x="4286664" y="7508576"/>
            <a:ext cx="1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F4F4C25-E6F5-74DC-D8E5-1A40FCD28108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4286659" y="9727343"/>
            <a:ext cx="5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F0BF503-7BAA-BA80-3F60-DEDFDC56A843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2476416" y="10636612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C12156C-CB1C-F2B8-0889-B4B232EBB564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4286659" y="8606173"/>
            <a:ext cx="7" cy="7056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547BA91-8A01-6DAD-F707-1ACC101DC5C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74888" y="677108"/>
            <a:ext cx="0" cy="112532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523264-B417-D335-5763-8B1440972E4E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46666" y="1586110"/>
            <a:ext cx="0" cy="10344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617A059-1550-8F32-7062-8079E970EB6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318444" y="2493411"/>
            <a:ext cx="0" cy="94330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91641A1-0C33-0899-3DCC-64CB8961B85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1890222" y="3402346"/>
            <a:ext cx="0" cy="10530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25BC6E4-EF96-4458-A505-D914FE270175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890211" y="6101510"/>
            <a:ext cx="0" cy="8299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6E61425-FA2B-B01E-1221-B16CDDE013F8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1890211" y="10636612"/>
            <a:ext cx="0" cy="12937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C9C6B9D-F43B-3A73-8041-CE562D033D4F}"/>
              </a:ext>
            </a:extLst>
          </p:cNvPr>
          <p:cNvCxnSpPr>
            <a:cxnSpLocks/>
          </p:cNvCxnSpPr>
          <p:nvPr/>
        </p:nvCxnSpPr>
        <p:spPr>
          <a:xfrm>
            <a:off x="4285198" y="11284004"/>
            <a:ext cx="0" cy="6424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372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BDF3DF4-5C8D-EEB9-74DE-F1F836FD06D8}"/>
              </a:ext>
            </a:extLst>
          </p:cNvPr>
          <p:cNvGrpSpPr/>
          <p:nvPr/>
        </p:nvGrpSpPr>
        <p:grpSpPr>
          <a:xfrm>
            <a:off x="0" y="0"/>
            <a:ext cx="6858001" cy="677108"/>
            <a:chOff x="0" y="0"/>
            <a:chExt cx="6858001" cy="6771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D1340B3-34D7-C162-BB6A-39A0D3F493AA}"/>
                </a:ext>
              </a:extLst>
            </p:cNvPr>
            <p:cNvSpPr txBox="1"/>
            <p:nvPr/>
          </p:nvSpPr>
          <p:spPr>
            <a:xfrm>
              <a:off x="1" y="0"/>
              <a:ext cx="6858000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Home page</a:t>
              </a:r>
            </a:p>
            <a:p>
              <a:r>
                <a:rPr lang="en-GB" b="0" dirty="0"/>
                <a:t>Give the link to the Patient Information Sheet, show them a video summarising the PIS and check if they are eligible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CD1759-A07E-B0E4-21F6-7B6836D34D5F}"/>
                </a:ext>
              </a:extLst>
            </p:cNvPr>
            <p:cNvSpPr txBox="1"/>
            <p:nvPr/>
          </p:nvSpPr>
          <p:spPr>
            <a:xfrm>
              <a:off x="571778" y="415498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2E8CD-B669-9538-A066-E1DE37A4658B}"/>
                </a:ext>
              </a:extLst>
            </p:cNvPr>
            <p:cNvSpPr txBox="1"/>
            <p:nvPr/>
          </p:nvSpPr>
          <p:spPr>
            <a:xfrm>
              <a:off x="0" y="415498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583B9C-81B0-DC16-C9E2-542CFF21B192}"/>
              </a:ext>
            </a:extLst>
          </p:cNvPr>
          <p:cNvGrpSpPr/>
          <p:nvPr/>
        </p:nvGrpSpPr>
        <p:grpSpPr>
          <a:xfrm>
            <a:off x="571778" y="859701"/>
            <a:ext cx="6286222" cy="677108"/>
            <a:chOff x="571778" y="918719"/>
            <a:chExt cx="6286222" cy="67710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BA8C9D-0EE8-FABB-C179-3902421D262C}"/>
                </a:ext>
              </a:extLst>
            </p:cNvPr>
            <p:cNvSpPr txBox="1"/>
            <p:nvPr/>
          </p:nvSpPr>
          <p:spPr>
            <a:xfrm>
              <a:off x="571778" y="918719"/>
              <a:ext cx="6286222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Device page</a:t>
              </a:r>
            </a:p>
            <a:p>
              <a:r>
                <a:rPr lang="en-GB" b="0" dirty="0"/>
                <a:t>Ask if they are on their preferred device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32B36-28CB-385D-6AD2-C60F6651D972}"/>
                </a:ext>
              </a:extLst>
            </p:cNvPr>
            <p:cNvSpPr txBox="1"/>
            <p:nvPr/>
          </p:nvSpPr>
          <p:spPr>
            <a:xfrm>
              <a:off x="1143556" y="133421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7A0475-0BBF-5F95-BE54-7DF77931D444}"/>
                </a:ext>
              </a:extLst>
            </p:cNvPr>
            <p:cNvSpPr txBox="1"/>
            <p:nvPr/>
          </p:nvSpPr>
          <p:spPr>
            <a:xfrm>
              <a:off x="571778" y="133421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4C5EE-8A46-9645-EE12-E7A76064F53A}"/>
              </a:ext>
            </a:extLst>
          </p:cNvPr>
          <p:cNvGrpSpPr/>
          <p:nvPr/>
        </p:nvGrpSpPr>
        <p:grpSpPr>
          <a:xfrm>
            <a:off x="1143556" y="1719402"/>
            <a:ext cx="5714444" cy="675407"/>
            <a:chOff x="1143556" y="1841210"/>
            <a:chExt cx="5714444" cy="6754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0819C-ED6A-8EC5-C003-7E4C38AC1F8C}"/>
                </a:ext>
              </a:extLst>
            </p:cNvPr>
            <p:cNvSpPr txBox="1"/>
            <p:nvPr/>
          </p:nvSpPr>
          <p:spPr>
            <a:xfrm>
              <a:off x="1143556" y="1841210"/>
              <a:ext cx="5714444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Consent page</a:t>
              </a:r>
            </a:p>
            <a:p>
              <a:r>
                <a:rPr lang="en-GB" b="0" dirty="0">
                  <a:solidFill>
                    <a:schemeClr val="bg1"/>
                  </a:solidFill>
                </a:rPr>
                <a:t>Eight questions are asked to capture initial and basic consent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A486C4-1D8B-385B-DF18-34E5E75D06B2}"/>
                </a:ext>
              </a:extLst>
            </p:cNvPr>
            <p:cNvSpPr txBox="1"/>
            <p:nvPr/>
          </p:nvSpPr>
          <p:spPr>
            <a:xfrm>
              <a:off x="1143556" y="2255007"/>
              <a:ext cx="349776" cy="26161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05EDB30-964B-F9C8-84D0-56027A40BD99}"/>
              </a:ext>
            </a:extLst>
          </p:cNvPr>
          <p:cNvSpPr txBox="1"/>
          <p:nvPr/>
        </p:nvSpPr>
        <p:spPr>
          <a:xfrm>
            <a:off x="0" y="11930390"/>
            <a:ext cx="6857999" cy="26161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End of survey with messages varying depending on where participants finished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D3FDF7F-A663-B3DA-363B-A6DD5D11DCBB}"/>
              </a:ext>
            </a:extLst>
          </p:cNvPr>
          <p:cNvCxnSpPr>
            <a:stCxn id="19" idx="2"/>
          </p:cNvCxnSpPr>
          <p:nvPr/>
        </p:nvCxnSpPr>
        <p:spPr>
          <a:xfrm>
            <a:off x="761093" y="677108"/>
            <a:ext cx="0" cy="182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A865F1B-95FF-E80D-D1CA-8533B25BEDF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332871" y="1536809"/>
            <a:ext cx="0" cy="182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547BA91-8A01-6DAD-F707-1ACC101DC5C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74888" y="677108"/>
            <a:ext cx="0" cy="112532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523264-B417-D335-5763-8B1440972E4E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46666" y="1536809"/>
            <a:ext cx="0" cy="1039358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617A059-1550-8F32-7062-8079E970EB6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318444" y="2394809"/>
            <a:ext cx="0" cy="95316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220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BF15A1-3E40-E612-D48E-BFE745877189}"/>
              </a:ext>
            </a:extLst>
          </p:cNvPr>
          <p:cNvSpPr txBox="1"/>
          <p:nvPr/>
        </p:nvSpPr>
        <p:spPr>
          <a:xfrm>
            <a:off x="1715333" y="4455362"/>
            <a:ext cx="514266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First set of questions</a:t>
            </a:r>
          </a:p>
          <a:p>
            <a:pPr algn="ctr"/>
            <a:r>
              <a:rPr lang="en-GB" sz="1050" dirty="0"/>
              <a:t>Demographics (age, ethnicity, post code, gender, sexual orientation), cancer journey (diagnosis, treatments, outcomes), EQ-5D-5L, community services (use of primary and secondary care services, prescription and non-medical help)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CE8AF-DC81-8B14-682E-D281B0CBA7E1}"/>
              </a:ext>
            </a:extLst>
          </p:cNvPr>
          <p:cNvSpPr txBox="1"/>
          <p:nvPr/>
        </p:nvSpPr>
        <p:spPr>
          <a:xfrm>
            <a:off x="1715327" y="9311845"/>
            <a:ext cx="5142663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Third set of questions</a:t>
            </a:r>
          </a:p>
          <a:p>
            <a:pPr algn="ctr"/>
            <a:r>
              <a:rPr lang="en-GB" sz="1050" dirty="0"/>
              <a:t>Survey feedback (aspects not covered, help received during the survey), overall feedback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DF3DF4-5C8D-EEB9-74DE-F1F836FD06D8}"/>
              </a:ext>
            </a:extLst>
          </p:cNvPr>
          <p:cNvGrpSpPr/>
          <p:nvPr/>
        </p:nvGrpSpPr>
        <p:grpSpPr>
          <a:xfrm>
            <a:off x="0" y="0"/>
            <a:ext cx="6858001" cy="677108"/>
            <a:chOff x="0" y="0"/>
            <a:chExt cx="6858001" cy="6771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D1340B3-34D7-C162-BB6A-39A0D3F493AA}"/>
                </a:ext>
              </a:extLst>
            </p:cNvPr>
            <p:cNvSpPr txBox="1"/>
            <p:nvPr/>
          </p:nvSpPr>
          <p:spPr>
            <a:xfrm>
              <a:off x="1" y="0"/>
              <a:ext cx="6858000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Home page</a:t>
              </a:r>
            </a:p>
            <a:p>
              <a:r>
                <a:rPr lang="en-GB" b="0" dirty="0"/>
                <a:t>Give the link to the Patient Information Sheet, show them a video summarising the PIS and check if they are eligible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CD1759-A07E-B0E4-21F6-7B6836D34D5F}"/>
                </a:ext>
              </a:extLst>
            </p:cNvPr>
            <p:cNvSpPr txBox="1"/>
            <p:nvPr/>
          </p:nvSpPr>
          <p:spPr>
            <a:xfrm>
              <a:off x="571778" y="415498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2E8CD-B669-9538-A066-E1DE37A4658B}"/>
                </a:ext>
              </a:extLst>
            </p:cNvPr>
            <p:cNvSpPr txBox="1"/>
            <p:nvPr/>
          </p:nvSpPr>
          <p:spPr>
            <a:xfrm>
              <a:off x="0" y="415498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583B9C-81B0-DC16-C9E2-542CFF21B192}"/>
              </a:ext>
            </a:extLst>
          </p:cNvPr>
          <p:cNvGrpSpPr/>
          <p:nvPr/>
        </p:nvGrpSpPr>
        <p:grpSpPr>
          <a:xfrm>
            <a:off x="571778" y="909002"/>
            <a:ext cx="6286222" cy="677108"/>
            <a:chOff x="571778" y="918719"/>
            <a:chExt cx="6286222" cy="67710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BA8C9D-0EE8-FABB-C179-3902421D262C}"/>
                </a:ext>
              </a:extLst>
            </p:cNvPr>
            <p:cNvSpPr txBox="1"/>
            <p:nvPr/>
          </p:nvSpPr>
          <p:spPr>
            <a:xfrm>
              <a:off x="571778" y="918719"/>
              <a:ext cx="6286222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Device page</a:t>
              </a:r>
            </a:p>
            <a:p>
              <a:r>
                <a:rPr lang="en-GB" b="0" dirty="0"/>
                <a:t>Ask if they are on their preferred device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32B36-28CB-385D-6AD2-C60F6651D972}"/>
                </a:ext>
              </a:extLst>
            </p:cNvPr>
            <p:cNvSpPr txBox="1"/>
            <p:nvPr/>
          </p:nvSpPr>
          <p:spPr>
            <a:xfrm>
              <a:off x="1143556" y="133421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7A0475-0BBF-5F95-BE54-7DF77931D444}"/>
                </a:ext>
              </a:extLst>
            </p:cNvPr>
            <p:cNvSpPr txBox="1"/>
            <p:nvPr/>
          </p:nvSpPr>
          <p:spPr>
            <a:xfrm>
              <a:off x="571778" y="133421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4C5EE-8A46-9645-EE12-E7A76064F53A}"/>
              </a:ext>
            </a:extLst>
          </p:cNvPr>
          <p:cNvGrpSpPr/>
          <p:nvPr/>
        </p:nvGrpSpPr>
        <p:grpSpPr>
          <a:xfrm>
            <a:off x="1143556" y="1818004"/>
            <a:ext cx="5714444" cy="675407"/>
            <a:chOff x="1143556" y="1841210"/>
            <a:chExt cx="5714444" cy="6754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0819C-ED6A-8EC5-C003-7E4C38AC1F8C}"/>
                </a:ext>
              </a:extLst>
            </p:cNvPr>
            <p:cNvSpPr txBox="1"/>
            <p:nvPr/>
          </p:nvSpPr>
          <p:spPr>
            <a:xfrm>
              <a:off x="1143556" y="1841210"/>
              <a:ext cx="5714444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Consent page</a:t>
              </a:r>
            </a:p>
            <a:p>
              <a:r>
                <a:rPr lang="en-GB" b="0" dirty="0">
                  <a:solidFill>
                    <a:schemeClr val="bg1"/>
                  </a:solidFill>
                </a:rPr>
                <a:t>Eight questions are asked to capture initial and basic consent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280D1D-9DD5-BF7A-E896-9116809CB18D}"/>
                </a:ext>
              </a:extLst>
            </p:cNvPr>
            <p:cNvSpPr txBox="1"/>
            <p:nvPr/>
          </p:nvSpPr>
          <p:spPr>
            <a:xfrm>
              <a:off x="1715334" y="225500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A486C4-1D8B-385B-DF18-34E5E75D06B2}"/>
                </a:ext>
              </a:extLst>
            </p:cNvPr>
            <p:cNvSpPr txBox="1"/>
            <p:nvPr/>
          </p:nvSpPr>
          <p:spPr>
            <a:xfrm>
              <a:off x="1143556" y="225500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05EDB30-964B-F9C8-84D0-56027A40BD99}"/>
              </a:ext>
            </a:extLst>
          </p:cNvPr>
          <p:cNvSpPr txBox="1"/>
          <p:nvPr/>
        </p:nvSpPr>
        <p:spPr>
          <a:xfrm>
            <a:off x="0" y="11930390"/>
            <a:ext cx="6857999" cy="26161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End of survey with messages varying depending on where participants finished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2717628-6B27-9161-9C32-8C2E42AECC72}"/>
              </a:ext>
            </a:extLst>
          </p:cNvPr>
          <p:cNvGrpSpPr/>
          <p:nvPr/>
        </p:nvGrpSpPr>
        <p:grpSpPr>
          <a:xfrm>
            <a:off x="1715334" y="2725305"/>
            <a:ext cx="5142667" cy="1498163"/>
            <a:chOff x="1715334" y="2763413"/>
            <a:chExt cx="5142667" cy="149816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8FA4EB-8928-C245-8606-C5131C3CC0C8}"/>
                </a:ext>
              </a:extLst>
            </p:cNvPr>
            <p:cNvSpPr txBox="1"/>
            <p:nvPr/>
          </p:nvSpPr>
          <p:spPr>
            <a:xfrm>
              <a:off x="1715334" y="2763413"/>
              <a:ext cx="5142666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Consent to linkage to cancer registries</a:t>
              </a:r>
            </a:p>
            <a:p>
              <a:r>
                <a:rPr lang="en-GB" b="0" dirty="0"/>
                <a:t>Hyperlink to the explanation of cancer registries + explicit consent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2DBC6F-94C3-8D33-FECB-D3150CEFA874}"/>
                </a:ext>
              </a:extLst>
            </p:cNvPr>
            <p:cNvSpPr txBox="1"/>
            <p:nvPr/>
          </p:nvSpPr>
          <p:spPr>
            <a:xfrm>
              <a:off x="2287113" y="3830689"/>
              <a:ext cx="4570888" cy="430887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Questions to link to cancer registries</a:t>
              </a:r>
            </a:p>
            <a:p>
              <a:pPr algn="ctr"/>
              <a:r>
                <a:rPr lang="en-GB" sz="1050" dirty="0"/>
                <a:t>Participant’s full name, date of birth, gender and full postcode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EA51BB3-4EB2-E242-B438-614A16009001}"/>
                </a:ext>
              </a:extLst>
            </p:cNvPr>
            <p:cNvSpPr txBox="1"/>
            <p:nvPr/>
          </p:nvSpPr>
          <p:spPr>
            <a:xfrm>
              <a:off x="2287112" y="3178844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4288A3-0A6B-E831-320B-3DC32537450C}"/>
                </a:ext>
              </a:extLst>
            </p:cNvPr>
            <p:cNvSpPr txBox="1"/>
            <p:nvPr/>
          </p:nvSpPr>
          <p:spPr>
            <a:xfrm>
              <a:off x="1715334" y="3178844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F5CA8CB-536A-CBFF-314D-DFF8CEEDB784}"/>
              </a:ext>
            </a:extLst>
          </p:cNvPr>
          <p:cNvGrpSpPr/>
          <p:nvPr/>
        </p:nvGrpSpPr>
        <p:grpSpPr>
          <a:xfrm>
            <a:off x="1715323" y="7740470"/>
            <a:ext cx="5142681" cy="1339481"/>
            <a:chOff x="1715323" y="8606345"/>
            <a:chExt cx="5142681" cy="13394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A57BD-9301-0381-D552-3DBCB8EEFDE2}"/>
                </a:ext>
              </a:extLst>
            </p:cNvPr>
            <p:cNvSpPr/>
            <p:nvPr/>
          </p:nvSpPr>
          <p:spPr>
            <a:xfrm>
              <a:off x="1715328" y="8613604"/>
              <a:ext cx="5142676" cy="858444"/>
            </a:xfrm>
            <a:prstGeom prst="rect">
              <a:avLst/>
            </a:prstGeom>
            <a:solidFill>
              <a:srgbClr val="F1E5F7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rgbClr val="BA93D0"/>
                  </a:solidFill>
                </a:rPr>
                <a:t>RANDOMISATION </a:t>
              </a:r>
              <a:r>
                <a:rPr lang="en-GB" sz="1200" b="1" dirty="0" smtClean="0">
                  <a:solidFill>
                    <a:srgbClr val="BA93D0"/>
                  </a:solidFill>
                </a:rPr>
                <a:t>1</a:t>
              </a:r>
              <a:endParaRPr lang="en-GB" sz="1200" b="1" dirty="0">
                <a:solidFill>
                  <a:srgbClr val="BA93D0"/>
                </a:solidFill>
              </a:endParaRPr>
            </a:p>
            <a:p>
              <a:pPr algn="ctr"/>
              <a:r>
                <a:rPr lang="en-GB" sz="1200" cap="small" dirty="0">
                  <a:solidFill>
                    <a:srgbClr val="BA93D0"/>
                  </a:solidFill>
                </a:rPr>
                <a:t>1:3 to get one of the following questionnaires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F7CAF2-9741-13C1-155A-E5F07750F937}"/>
                </a:ext>
              </a:extLst>
            </p:cNvPr>
            <p:cNvSpPr txBox="1"/>
            <p:nvPr/>
          </p:nvSpPr>
          <p:spPr>
            <a:xfrm>
              <a:off x="1715328" y="8606345"/>
              <a:ext cx="5142671" cy="253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Other validated quality of life questionnaires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3C9638-E585-855E-3340-6EE4A9B33C3F}"/>
                </a:ext>
              </a:extLst>
            </p:cNvPr>
            <p:cNvSpPr txBox="1"/>
            <p:nvPr/>
          </p:nvSpPr>
          <p:spPr>
            <a:xfrm>
              <a:off x="4446837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PGI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9DA514-86C3-90DB-AB9A-09310E2D5608}"/>
                </a:ext>
              </a:extLst>
            </p:cNvPr>
            <p:cNvSpPr txBox="1"/>
            <p:nvPr/>
          </p:nvSpPr>
          <p:spPr>
            <a:xfrm>
              <a:off x="3081080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SDI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E58274-0F61-2634-F2E6-C37040380907}"/>
                </a:ext>
              </a:extLst>
            </p:cNvPr>
            <p:cNvSpPr txBox="1"/>
            <p:nvPr/>
          </p:nvSpPr>
          <p:spPr>
            <a:xfrm>
              <a:off x="1715323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QLQ-C30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3A7287C-E496-0D67-7726-8F439955C83B}"/>
                </a:ext>
              </a:extLst>
            </p:cNvPr>
            <p:cNvGrpSpPr/>
            <p:nvPr/>
          </p:nvGrpSpPr>
          <p:grpSpPr>
            <a:xfrm>
              <a:off x="5814004" y="9218132"/>
              <a:ext cx="1044000" cy="727694"/>
              <a:chOff x="5814000" y="8314187"/>
              <a:chExt cx="1044000" cy="727694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3EC79D-0662-1713-E064-0FEB84914669}"/>
                  </a:ext>
                </a:extLst>
              </p:cNvPr>
              <p:cNvSpPr/>
              <p:nvPr/>
            </p:nvSpPr>
            <p:spPr>
              <a:xfrm>
                <a:off x="5814000" y="8568103"/>
                <a:ext cx="1044000" cy="473778"/>
              </a:xfrm>
              <a:prstGeom prst="rect">
                <a:avLst/>
              </a:prstGeom>
              <a:solidFill>
                <a:srgbClr val="F1E5F7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b="1" dirty="0">
                    <a:solidFill>
                      <a:srgbClr val="BA93D0"/>
                    </a:solidFill>
                  </a:rPr>
                  <a:t>RANDOMISATION </a:t>
                </a:r>
                <a:r>
                  <a:rPr lang="en-GB" sz="800" b="1" dirty="0" smtClean="0">
                    <a:solidFill>
                      <a:srgbClr val="BA93D0"/>
                    </a:solidFill>
                  </a:rPr>
                  <a:t>2</a:t>
                </a:r>
                <a:endParaRPr lang="en-GB" sz="800" b="1" dirty="0">
                  <a:solidFill>
                    <a:srgbClr val="BA93D0"/>
                  </a:solidFill>
                </a:endParaRPr>
              </a:p>
              <a:p>
                <a:pPr algn="ctr"/>
                <a:r>
                  <a:rPr lang="en-GB" sz="800" cap="small" dirty="0">
                    <a:solidFill>
                      <a:srgbClr val="BA93D0"/>
                    </a:solidFill>
                  </a:rPr>
                  <a:t>1:2 to get validation on the questionnaire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B291B7-FFBC-4C3E-5D91-EAF4DD519574}"/>
                  </a:ext>
                </a:extLst>
              </p:cNvPr>
              <p:cNvSpPr txBox="1"/>
              <p:nvPr/>
            </p:nvSpPr>
            <p:spPr>
              <a:xfrm>
                <a:off x="5814000" y="8314187"/>
                <a:ext cx="1044000" cy="253916"/>
              </a:xfrm>
              <a:prstGeom prst="rect">
                <a:avLst/>
              </a:prstGeom>
              <a:solidFill>
                <a:srgbClr val="D9B9E9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/>
                  <a:t>QLACS</a:t>
                </a: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9FFDBF-1B5A-576F-F5AD-A612B1C90E30}"/>
              </a:ext>
            </a:extLst>
          </p:cNvPr>
          <p:cNvSpPr txBox="1"/>
          <p:nvPr/>
        </p:nvSpPr>
        <p:spPr>
          <a:xfrm>
            <a:off x="1715329" y="6931495"/>
            <a:ext cx="5142671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Second set of questions</a:t>
            </a:r>
          </a:p>
          <a:p>
            <a:r>
              <a:rPr lang="en-GB" b="0" dirty="0"/>
              <a:t>Demographics (employment situation, education/qualification, marital status), health overall (other diseases, BMI)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15323" y="5425920"/>
            <a:ext cx="5142678" cy="1273681"/>
            <a:chOff x="1715323" y="5183391"/>
            <a:chExt cx="5142678" cy="127368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A92A864-636A-EDA7-9654-B7623564D1F9}"/>
                </a:ext>
              </a:extLst>
            </p:cNvPr>
            <p:cNvSpPr txBox="1"/>
            <p:nvPr/>
          </p:nvSpPr>
          <p:spPr>
            <a:xfrm>
              <a:off x="2287111" y="6041574"/>
              <a:ext cx="4570889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Best contact details</a:t>
              </a:r>
            </a:p>
            <a:p>
              <a:pPr algn="ctr"/>
              <a:r>
                <a:rPr lang="en-GB" sz="1050" dirty="0"/>
                <a:t>Participants willing provide their email address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075FEBA-68A3-82D0-9DF8-2A23DC99D9BF}"/>
                </a:ext>
              </a:extLst>
            </p:cNvPr>
            <p:cNvGrpSpPr/>
            <p:nvPr/>
          </p:nvGrpSpPr>
          <p:grpSpPr>
            <a:xfrm>
              <a:off x="1715323" y="5183391"/>
              <a:ext cx="5142678" cy="675590"/>
              <a:chOff x="1715323" y="5637701"/>
              <a:chExt cx="5142678" cy="67559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C32DEC6-3362-3EAB-51EB-BF547FFF9A08}"/>
                  </a:ext>
                </a:extLst>
              </p:cNvPr>
              <p:cNvSpPr txBox="1"/>
              <p:nvPr/>
            </p:nvSpPr>
            <p:spPr>
              <a:xfrm>
                <a:off x="1715325" y="5637701"/>
                <a:ext cx="5142676" cy="415498"/>
              </a:xfrm>
              <a:prstGeom prst="rect">
                <a:avLst/>
              </a:prstGeom>
              <a:solidFill>
                <a:srgbClr val="BA93D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b="1" dirty="0">
                    <a:solidFill>
                      <a:schemeClr val="bg1"/>
                    </a:solidFill>
                  </a:rPr>
                  <a:t>Consent to future contact</a:t>
                </a:r>
              </a:p>
              <a:p>
                <a:pPr algn="ctr"/>
                <a:r>
                  <a:rPr lang="en-GB" sz="1050" dirty="0">
                    <a:solidFill>
                      <a:schemeClr val="bg1"/>
                    </a:solidFill>
                  </a:rPr>
                  <a:t>Receive a follow-up survey in a week’s time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1FA79B-B858-CF19-6188-60A33FB4AAE1}"/>
                  </a:ext>
                </a:extLst>
              </p:cNvPr>
              <p:cNvSpPr txBox="1"/>
              <p:nvPr/>
            </p:nvSpPr>
            <p:spPr>
              <a:xfrm>
                <a:off x="2287101" y="6051681"/>
                <a:ext cx="378630" cy="261610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5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en-GB" dirty="0"/>
                  <a:t>Yes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F33A563-58F5-8A83-27C9-4AD8073FE747}"/>
                  </a:ext>
                </a:extLst>
              </p:cNvPr>
              <p:cNvSpPr txBox="1"/>
              <p:nvPr/>
            </p:nvSpPr>
            <p:spPr>
              <a:xfrm>
                <a:off x="1715323" y="6051681"/>
                <a:ext cx="349776" cy="2616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50" dirty="0"/>
                  <a:t>No</a:t>
                </a: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F5E8A0-FC8E-4E59-3EE7-BE1C75F12983}"/>
              </a:ext>
            </a:extLst>
          </p:cNvPr>
          <p:cNvSpPr txBox="1"/>
          <p:nvPr/>
        </p:nvSpPr>
        <p:spPr>
          <a:xfrm>
            <a:off x="2287111" y="10868506"/>
            <a:ext cx="4570889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Best contact details</a:t>
            </a:r>
          </a:p>
          <a:p>
            <a:pPr algn="ctr"/>
            <a:r>
              <a:rPr lang="en-GB" sz="1050" dirty="0"/>
              <a:t>Participants willing provide their email address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013B8BD-1316-90AA-D69D-7CFC701C7A66}"/>
              </a:ext>
            </a:extLst>
          </p:cNvPr>
          <p:cNvGrpSpPr/>
          <p:nvPr/>
        </p:nvGrpSpPr>
        <p:grpSpPr>
          <a:xfrm>
            <a:off x="1715323" y="9959237"/>
            <a:ext cx="5142677" cy="677375"/>
            <a:chOff x="1715323" y="10686806"/>
            <a:chExt cx="5142677" cy="67737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108B0F-959E-4979-92F0-DDABB69FA124}"/>
                </a:ext>
              </a:extLst>
            </p:cNvPr>
            <p:cNvSpPr txBox="1"/>
            <p:nvPr/>
          </p:nvSpPr>
          <p:spPr>
            <a:xfrm>
              <a:off x="1715328" y="10686806"/>
              <a:ext cx="5142672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Consent to future contact</a:t>
              </a:r>
            </a:p>
            <a:p>
              <a:pPr algn="ctr"/>
              <a:r>
                <a:rPr lang="en-GB" sz="1050" dirty="0">
                  <a:solidFill>
                    <a:schemeClr val="bg1"/>
                  </a:solidFill>
                </a:rPr>
                <a:t>Receive a follow-up survey in a week’s time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B0BAB3F-4990-79C4-31D5-C19A31868F1D}"/>
                </a:ext>
              </a:extLst>
            </p:cNvPr>
            <p:cNvSpPr txBox="1"/>
            <p:nvPr/>
          </p:nvSpPr>
          <p:spPr>
            <a:xfrm>
              <a:off x="2287101" y="11102571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6C3979-7187-8D90-1FF2-4C93D3AD2622}"/>
                </a:ext>
              </a:extLst>
            </p:cNvPr>
            <p:cNvSpPr txBox="1"/>
            <p:nvPr/>
          </p:nvSpPr>
          <p:spPr>
            <a:xfrm>
              <a:off x="1715323" y="11102571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D3FDF7F-A663-B3DA-363B-A6DD5D11DCBB}"/>
              </a:ext>
            </a:extLst>
          </p:cNvPr>
          <p:cNvCxnSpPr>
            <a:stCxn id="19" idx="2"/>
          </p:cNvCxnSpPr>
          <p:nvPr/>
        </p:nvCxnSpPr>
        <p:spPr>
          <a:xfrm>
            <a:off x="761093" y="677107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A865F1B-95FF-E80D-D1CA-8533B25BEDF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332871" y="1586110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6E39403-B8AA-660B-BF02-CB3F1EF6EF2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904649" y="2493411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336D4FA-F79D-E00B-1511-EBF5BFEBFC09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476416" y="3402346"/>
            <a:ext cx="11" cy="39023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8AAC45A-024E-2E7A-2D6A-968CC294935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285198" y="4223468"/>
            <a:ext cx="1468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8F9F413-3A0E-DD0C-9C58-157C0310C861}"/>
              </a:ext>
            </a:extLst>
          </p:cNvPr>
          <p:cNvCxnSpPr>
            <a:cxnSpLocks/>
            <a:stCxn id="6" idx="2"/>
            <a:endCxn id="41" idx="0"/>
          </p:cNvCxnSpPr>
          <p:nvPr/>
        </p:nvCxnSpPr>
        <p:spPr>
          <a:xfrm flipH="1">
            <a:off x="4286663" y="5194026"/>
            <a:ext cx="3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F2D014C-6347-8B1C-813A-7B499F8794C9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2476416" y="6101510"/>
            <a:ext cx="0" cy="182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C9F0148-C034-C805-351C-195808F93738}"/>
              </a:ext>
            </a:extLst>
          </p:cNvPr>
          <p:cNvCxnSpPr>
            <a:cxnSpLocks/>
            <a:endCxn id="42" idx="0"/>
          </p:cNvCxnSpPr>
          <p:nvPr/>
        </p:nvCxnSpPr>
        <p:spPr>
          <a:xfrm>
            <a:off x="4285198" y="6699601"/>
            <a:ext cx="1467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CC6B77-FCA5-CD6E-5C0F-719DC1F4BE6E}"/>
              </a:ext>
            </a:extLst>
          </p:cNvPr>
          <p:cNvCxnSpPr>
            <a:cxnSpLocks/>
            <a:stCxn id="42" idx="2"/>
            <a:endCxn id="7" idx="0"/>
          </p:cNvCxnSpPr>
          <p:nvPr/>
        </p:nvCxnSpPr>
        <p:spPr>
          <a:xfrm flipH="1">
            <a:off x="4286664" y="7508576"/>
            <a:ext cx="1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F4F4C25-E6F5-74DC-D8E5-1A40FCD28108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4286659" y="9727343"/>
            <a:ext cx="5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F0BF503-7BAA-BA80-3F60-DEDFDC56A843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2476416" y="10636612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C12156C-CB1C-F2B8-0889-B4B232EBB564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4286659" y="8606173"/>
            <a:ext cx="7" cy="7056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547BA91-8A01-6DAD-F707-1ACC101DC5C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74888" y="677108"/>
            <a:ext cx="0" cy="112532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523264-B417-D335-5763-8B1440972E4E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46666" y="1586110"/>
            <a:ext cx="0" cy="10344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617A059-1550-8F32-7062-8079E970EB6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318444" y="2493411"/>
            <a:ext cx="0" cy="94330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91641A1-0C33-0899-3DCC-64CB8961B85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1890222" y="3402346"/>
            <a:ext cx="0" cy="10530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25BC6E4-EF96-4458-A505-D914FE270175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890211" y="6101510"/>
            <a:ext cx="0" cy="8299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6E61425-FA2B-B01E-1221-B16CDDE013F8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1890211" y="10636612"/>
            <a:ext cx="0" cy="12937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C9C6B9D-F43B-3A73-8041-CE562D033D4F}"/>
              </a:ext>
            </a:extLst>
          </p:cNvPr>
          <p:cNvCxnSpPr>
            <a:cxnSpLocks/>
          </p:cNvCxnSpPr>
          <p:nvPr/>
        </p:nvCxnSpPr>
        <p:spPr>
          <a:xfrm>
            <a:off x="4285198" y="11284004"/>
            <a:ext cx="0" cy="6424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15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BF15A1-3E40-E612-D48E-BFE745877189}"/>
              </a:ext>
            </a:extLst>
          </p:cNvPr>
          <p:cNvSpPr txBox="1"/>
          <p:nvPr/>
        </p:nvSpPr>
        <p:spPr>
          <a:xfrm>
            <a:off x="1715333" y="4455362"/>
            <a:ext cx="514266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First set of questions</a:t>
            </a:r>
          </a:p>
          <a:p>
            <a:pPr algn="ctr"/>
            <a:r>
              <a:rPr lang="en-GB" sz="1050" dirty="0"/>
              <a:t>Demographics (age, ethnicity, post code, gender, sexual orientation), cancer journey (diagnosis, treatments, outcomes), EQ-5D-5L, community services (use of primary and secondary care services, prescription and non-medical help)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CE8AF-DC81-8B14-682E-D281B0CBA7E1}"/>
              </a:ext>
            </a:extLst>
          </p:cNvPr>
          <p:cNvSpPr txBox="1"/>
          <p:nvPr/>
        </p:nvSpPr>
        <p:spPr>
          <a:xfrm>
            <a:off x="1715327" y="9311845"/>
            <a:ext cx="5142663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Third set of questions</a:t>
            </a:r>
          </a:p>
          <a:p>
            <a:pPr algn="ctr"/>
            <a:r>
              <a:rPr lang="en-GB" sz="1050" dirty="0"/>
              <a:t>Survey feedback (aspects not covered, help received during the survey), overall feedback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DF3DF4-5C8D-EEB9-74DE-F1F836FD06D8}"/>
              </a:ext>
            </a:extLst>
          </p:cNvPr>
          <p:cNvGrpSpPr/>
          <p:nvPr/>
        </p:nvGrpSpPr>
        <p:grpSpPr>
          <a:xfrm>
            <a:off x="0" y="0"/>
            <a:ext cx="6858001" cy="677108"/>
            <a:chOff x="0" y="0"/>
            <a:chExt cx="6858001" cy="6771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D1340B3-34D7-C162-BB6A-39A0D3F493AA}"/>
                </a:ext>
              </a:extLst>
            </p:cNvPr>
            <p:cNvSpPr txBox="1"/>
            <p:nvPr/>
          </p:nvSpPr>
          <p:spPr>
            <a:xfrm>
              <a:off x="1" y="0"/>
              <a:ext cx="6858000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Home page</a:t>
              </a:r>
            </a:p>
            <a:p>
              <a:r>
                <a:rPr lang="en-GB" b="0" dirty="0"/>
                <a:t>Give the link to the Patient Information Sheet, show them a video summarising the PIS and check if they are eligible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CD1759-A07E-B0E4-21F6-7B6836D34D5F}"/>
                </a:ext>
              </a:extLst>
            </p:cNvPr>
            <p:cNvSpPr txBox="1"/>
            <p:nvPr/>
          </p:nvSpPr>
          <p:spPr>
            <a:xfrm>
              <a:off x="571778" y="415498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2E8CD-B669-9538-A066-E1DE37A4658B}"/>
                </a:ext>
              </a:extLst>
            </p:cNvPr>
            <p:cNvSpPr txBox="1"/>
            <p:nvPr/>
          </p:nvSpPr>
          <p:spPr>
            <a:xfrm>
              <a:off x="0" y="415498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583B9C-81B0-DC16-C9E2-542CFF21B192}"/>
              </a:ext>
            </a:extLst>
          </p:cNvPr>
          <p:cNvGrpSpPr/>
          <p:nvPr/>
        </p:nvGrpSpPr>
        <p:grpSpPr>
          <a:xfrm>
            <a:off x="571778" y="909002"/>
            <a:ext cx="6286222" cy="677108"/>
            <a:chOff x="571778" y="918719"/>
            <a:chExt cx="6286222" cy="67710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BA8C9D-0EE8-FABB-C179-3902421D262C}"/>
                </a:ext>
              </a:extLst>
            </p:cNvPr>
            <p:cNvSpPr txBox="1"/>
            <p:nvPr/>
          </p:nvSpPr>
          <p:spPr>
            <a:xfrm>
              <a:off x="571778" y="918719"/>
              <a:ext cx="6286222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Device page</a:t>
              </a:r>
            </a:p>
            <a:p>
              <a:r>
                <a:rPr lang="en-GB" b="0" dirty="0"/>
                <a:t>Ask if they are on their preferred device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32B36-28CB-385D-6AD2-C60F6651D972}"/>
                </a:ext>
              </a:extLst>
            </p:cNvPr>
            <p:cNvSpPr txBox="1"/>
            <p:nvPr/>
          </p:nvSpPr>
          <p:spPr>
            <a:xfrm>
              <a:off x="1143556" y="133421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7A0475-0BBF-5F95-BE54-7DF77931D444}"/>
                </a:ext>
              </a:extLst>
            </p:cNvPr>
            <p:cNvSpPr txBox="1"/>
            <p:nvPr/>
          </p:nvSpPr>
          <p:spPr>
            <a:xfrm>
              <a:off x="571778" y="133421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4C5EE-8A46-9645-EE12-E7A76064F53A}"/>
              </a:ext>
            </a:extLst>
          </p:cNvPr>
          <p:cNvGrpSpPr/>
          <p:nvPr/>
        </p:nvGrpSpPr>
        <p:grpSpPr>
          <a:xfrm>
            <a:off x="1143556" y="1818004"/>
            <a:ext cx="5714444" cy="675407"/>
            <a:chOff x="1143556" y="1841210"/>
            <a:chExt cx="5714444" cy="6754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0819C-ED6A-8EC5-C003-7E4C38AC1F8C}"/>
                </a:ext>
              </a:extLst>
            </p:cNvPr>
            <p:cNvSpPr txBox="1"/>
            <p:nvPr/>
          </p:nvSpPr>
          <p:spPr>
            <a:xfrm>
              <a:off x="1143556" y="1841210"/>
              <a:ext cx="5714444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Consent page</a:t>
              </a:r>
            </a:p>
            <a:p>
              <a:r>
                <a:rPr lang="en-GB" b="0" dirty="0">
                  <a:solidFill>
                    <a:schemeClr val="bg1"/>
                  </a:solidFill>
                </a:rPr>
                <a:t>Eight questions are asked to capture initial and basic consent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280D1D-9DD5-BF7A-E896-9116809CB18D}"/>
                </a:ext>
              </a:extLst>
            </p:cNvPr>
            <p:cNvSpPr txBox="1"/>
            <p:nvPr/>
          </p:nvSpPr>
          <p:spPr>
            <a:xfrm>
              <a:off x="1715334" y="225500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A486C4-1D8B-385B-DF18-34E5E75D06B2}"/>
                </a:ext>
              </a:extLst>
            </p:cNvPr>
            <p:cNvSpPr txBox="1"/>
            <p:nvPr/>
          </p:nvSpPr>
          <p:spPr>
            <a:xfrm>
              <a:off x="1143556" y="225500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05EDB30-964B-F9C8-84D0-56027A40BD99}"/>
              </a:ext>
            </a:extLst>
          </p:cNvPr>
          <p:cNvSpPr txBox="1"/>
          <p:nvPr/>
        </p:nvSpPr>
        <p:spPr>
          <a:xfrm>
            <a:off x="0" y="11930390"/>
            <a:ext cx="6857999" cy="26161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End of survey with messages varying depending on where participants finished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8FA4EB-8928-C245-8606-C5131C3CC0C8}"/>
              </a:ext>
            </a:extLst>
          </p:cNvPr>
          <p:cNvSpPr txBox="1"/>
          <p:nvPr/>
        </p:nvSpPr>
        <p:spPr>
          <a:xfrm>
            <a:off x="1715334" y="2725305"/>
            <a:ext cx="5142666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Consent to linkage to cancer registries</a:t>
            </a:r>
          </a:p>
          <a:p>
            <a:r>
              <a:rPr lang="en-GB" b="0" dirty="0"/>
              <a:t>Hyperlink to the explanation of cancer registries + explicit consent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4288A3-0A6B-E831-320B-3DC32537450C}"/>
              </a:ext>
            </a:extLst>
          </p:cNvPr>
          <p:cNvSpPr txBox="1"/>
          <p:nvPr/>
        </p:nvSpPr>
        <p:spPr>
          <a:xfrm>
            <a:off x="1715334" y="3140736"/>
            <a:ext cx="349776" cy="2616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No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F5CA8CB-536A-CBFF-314D-DFF8CEEDB784}"/>
              </a:ext>
            </a:extLst>
          </p:cNvPr>
          <p:cNvGrpSpPr/>
          <p:nvPr/>
        </p:nvGrpSpPr>
        <p:grpSpPr>
          <a:xfrm>
            <a:off x="1715323" y="7740470"/>
            <a:ext cx="5142681" cy="1339481"/>
            <a:chOff x="1715323" y="8606345"/>
            <a:chExt cx="5142681" cy="13394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A57BD-9301-0381-D552-3DBCB8EEFDE2}"/>
                </a:ext>
              </a:extLst>
            </p:cNvPr>
            <p:cNvSpPr/>
            <p:nvPr/>
          </p:nvSpPr>
          <p:spPr>
            <a:xfrm>
              <a:off x="1715328" y="8613604"/>
              <a:ext cx="5142676" cy="858444"/>
            </a:xfrm>
            <a:prstGeom prst="rect">
              <a:avLst/>
            </a:prstGeom>
            <a:solidFill>
              <a:srgbClr val="F1E5F7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rgbClr val="BA93D0"/>
                  </a:solidFill>
                </a:rPr>
                <a:t>RANDOMISATION </a:t>
              </a:r>
              <a:r>
                <a:rPr lang="en-GB" sz="1200" b="1" dirty="0" smtClean="0">
                  <a:solidFill>
                    <a:srgbClr val="BA93D0"/>
                  </a:solidFill>
                </a:rPr>
                <a:t>1</a:t>
              </a:r>
              <a:endParaRPr lang="en-GB" sz="1200" b="1" dirty="0">
                <a:solidFill>
                  <a:srgbClr val="BA93D0"/>
                </a:solidFill>
              </a:endParaRPr>
            </a:p>
            <a:p>
              <a:pPr algn="ctr"/>
              <a:r>
                <a:rPr lang="en-GB" sz="1200" cap="small" dirty="0">
                  <a:solidFill>
                    <a:srgbClr val="BA93D0"/>
                  </a:solidFill>
                </a:rPr>
                <a:t>1:3 to get one of the following questionnaires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F7CAF2-9741-13C1-155A-E5F07750F937}"/>
                </a:ext>
              </a:extLst>
            </p:cNvPr>
            <p:cNvSpPr txBox="1"/>
            <p:nvPr/>
          </p:nvSpPr>
          <p:spPr>
            <a:xfrm>
              <a:off x="1715328" y="8606345"/>
              <a:ext cx="5142671" cy="253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Other validated quality of life questionnaires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3C9638-E585-855E-3340-6EE4A9B33C3F}"/>
                </a:ext>
              </a:extLst>
            </p:cNvPr>
            <p:cNvSpPr txBox="1"/>
            <p:nvPr/>
          </p:nvSpPr>
          <p:spPr>
            <a:xfrm>
              <a:off x="4446837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PGI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9DA514-86C3-90DB-AB9A-09310E2D5608}"/>
                </a:ext>
              </a:extLst>
            </p:cNvPr>
            <p:cNvSpPr txBox="1"/>
            <p:nvPr/>
          </p:nvSpPr>
          <p:spPr>
            <a:xfrm>
              <a:off x="3081080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SDI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E58274-0F61-2634-F2E6-C37040380907}"/>
                </a:ext>
              </a:extLst>
            </p:cNvPr>
            <p:cNvSpPr txBox="1"/>
            <p:nvPr/>
          </p:nvSpPr>
          <p:spPr>
            <a:xfrm>
              <a:off x="1715323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QLQ-C30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3A7287C-E496-0D67-7726-8F439955C83B}"/>
                </a:ext>
              </a:extLst>
            </p:cNvPr>
            <p:cNvGrpSpPr/>
            <p:nvPr/>
          </p:nvGrpSpPr>
          <p:grpSpPr>
            <a:xfrm>
              <a:off x="5814004" y="9218132"/>
              <a:ext cx="1044000" cy="727694"/>
              <a:chOff x="5814000" y="8314187"/>
              <a:chExt cx="1044000" cy="727694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3EC79D-0662-1713-E064-0FEB84914669}"/>
                  </a:ext>
                </a:extLst>
              </p:cNvPr>
              <p:cNvSpPr/>
              <p:nvPr/>
            </p:nvSpPr>
            <p:spPr>
              <a:xfrm>
                <a:off x="5814000" y="8568103"/>
                <a:ext cx="1044000" cy="473778"/>
              </a:xfrm>
              <a:prstGeom prst="rect">
                <a:avLst/>
              </a:prstGeom>
              <a:solidFill>
                <a:srgbClr val="F1E5F7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b="1" dirty="0">
                    <a:solidFill>
                      <a:srgbClr val="BA93D0"/>
                    </a:solidFill>
                  </a:rPr>
                  <a:t>RANDOMISATION </a:t>
                </a:r>
                <a:r>
                  <a:rPr lang="en-GB" sz="800" b="1" dirty="0" smtClean="0">
                    <a:solidFill>
                      <a:srgbClr val="BA93D0"/>
                    </a:solidFill>
                  </a:rPr>
                  <a:t>2</a:t>
                </a:r>
                <a:endParaRPr lang="en-GB" sz="800" b="1" dirty="0">
                  <a:solidFill>
                    <a:srgbClr val="BA93D0"/>
                  </a:solidFill>
                </a:endParaRPr>
              </a:p>
              <a:p>
                <a:pPr algn="ctr"/>
                <a:r>
                  <a:rPr lang="en-GB" sz="800" cap="small" dirty="0">
                    <a:solidFill>
                      <a:srgbClr val="BA93D0"/>
                    </a:solidFill>
                  </a:rPr>
                  <a:t>1:2 to get validation on the questionnaire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B291B7-FFBC-4C3E-5D91-EAF4DD519574}"/>
                  </a:ext>
                </a:extLst>
              </p:cNvPr>
              <p:cNvSpPr txBox="1"/>
              <p:nvPr/>
            </p:nvSpPr>
            <p:spPr>
              <a:xfrm>
                <a:off x="5814000" y="8314187"/>
                <a:ext cx="1044000" cy="253916"/>
              </a:xfrm>
              <a:prstGeom prst="rect">
                <a:avLst/>
              </a:prstGeom>
              <a:solidFill>
                <a:srgbClr val="D9B9E9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/>
                  <a:t>QLACS</a:t>
                </a: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9FFDBF-1B5A-576F-F5AD-A612B1C90E30}"/>
              </a:ext>
            </a:extLst>
          </p:cNvPr>
          <p:cNvSpPr txBox="1"/>
          <p:nvPr/>
        </p:nvSpPr>
        <p:spPr>
          <a:xfrm>
            <a:off x="1715329" y="6931495"/>
            <a:ext cx="5142671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Second set of questions</a:t>
            </a:r>
          </a:p>
          <a:p>
            <a:r>
              <a:rPr lang="en-GB" b="0" dirty="0"/>
              <a:t>Demographics (employment situation, education/qualification, marital status), health overall (other diseases, BMI)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15323" y="5425920"/>
            <a:ext cx="5142678" cy="1273681"/>
            <a:chOff x="1715323" y="5183391"/>
            <a:chExt cx="5142678" cy="127368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A92A864-636A-EDA7-9654-B7623564D1F9}"/>
                </a:ext>
              </a:extLst>
            </p:cNvPr>
            <p:cNvSpPr txBox="1"/>
            <p:nvPr/>
          </p:nvSpPr>
          <p:spPr>
            <a:xfrm>
              <a:off x="2287111" y="6041574"/>
              <a:ext cx="4570889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Best contact details</a:t>
              </a:r>
            </a:p>
            <a:p>
              <a:pPr algn="ctr"/>
              <a:r>
                <a:rPr lang="en-GB" sz="1050" dirty="0"/>
                <a:t>Participants willing provide their email address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075FEBA-68A3-82D0-9DF8-2A23DC99D9BF}"/>
                </a:ext>
              </a:extLst>
            </p:cNvPr>
            <p:cNvGrpSpPr/>
            <p:nvPr/>
          </p:nvGrpSpPr>
          <p:grpSpPr>
            <a:xfrm>
              <a:off x="1715323" y="5183391"/>
              <a:ext cx="5142678" cy="675590"/>
              <a:chOff x="1715323" y="5637701"/>
              <a:chExt cx="5142678" cy="67559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C32DEC6-3362-3EAB-51EB-BF547FFF9A08}"/>
                  </a:ext>
                </a:extLst>
              </p:cNvPr>
              <p:cNvSpPr txBox="1"/>
              <p:nvPr/>
            </p:nvSpPr>
            <p:spPr>
              <a:xfrm>
                <a:off x="1715325" y="5637701"/>
                <a:ext cx="5142676" cy="415498"/>
              </a:xfrm>
              <a:prstGeom prst="rect">
                <a:avLst/>
              </a:prstGeom>
              <a:solidFill>
                <a:srgbClr val="BA93D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b="1" dirty="0">
                    <a:solidFill>
                      <a:schemeClr val="bg1"/>
                    </a:solidFill>
                  </a:rPr>
                  <a:t>Consent to future contact</a:t>
                </a:r>
              </a:p>
              <a:p>
                <a:pPr algn="ctr"/>
                <a:r>
                  <a:rPr lang="en-GB" sz="1050" dirty="0">
                    <a:solidFill>
                      <a:schemeClr val="bg1"/>
                    </a:solidFill>
                  </a:rPr>
                  <a:t>Receive a follow-up survey in a week’s time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1FA79B-B858-CF19-6188-60A33FB4AAE1}"/>
                  </a:ext>
                </a:extLst>
              </p:cNvPr>
              <p:cNvSpPr txBox="1"/>
              <p:nvPr/>
            </p:nvSpPr>
            <p:spPr>
              <a:xfrm>
                <a:off x="2287101" y="6051681"/>
                <a:ext cx="378630" cy="261610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50" b="1">
                    <a:solidFill>
                      <a:schemeClr val="bg1"/>
                    </a:solidFill>
                  </a:defRPr>
                </a:lvl1pPr>
              </a:lstStyle>
              <a:p>
                <a:r>
                  <a:rPr lang="en-GB" dirty="0"/>
                  <a:t>Yes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F33A563-58F5-8A83-27C9-4AD8073FE747}"/>
                  </a:ext>
                </a:extLst>
              </p:cNvPr>
              <p:cNvSpPr txBox="1"/>
              <p:nvPr/>
            </p:nvSpPr>
            <p:spPr>
              <a:xfrm>
                <a:off x="1715323" y="6051681"/>
                <a:ext cx="349776" cy="2616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50" dirty="0"/>
                  <a:t>No</a:t>
                </a: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F5E8A0-FC8E-4E59-3EE7-BE1C75F12983}"/>
              </a:ext>
            </a:extLst>
          </p:cNvPr>
          <p:cNvSpPr txBox="1"/>
          <p:nvPr/>
        </p:nvSpPr>
        <p:spPr>
          <a:xfrm>
            <a:off x="2287111" y="10868506"/>
            <a:ext cx="4570889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Best contact details</a:t>
            </a:r>
          </a:p>
          <a:p>
            <a:pPr algn="ctr"/>
            <a:r>
              <a:rPr lang="en-GB" sz="1050" dirty="0"/>
              <a:t>Participants willing provide their email address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013B8BD-1316-90AA-D69D-7CFC701C7A66}"/>
              </a:ext>
            </a:extLst>
          </p:cNvPr>
          <p:cNvGrpSpPr/>
          <p:nvPr/>
        </p:nvGrpSpPr>
        <p:grpSpPr>
          <a:xfrm>
            <a:off x="1715323" y="9959237"/>
            <a:ext cx="5142677" cy="677375"/>
            <a:chOff x="1715323" y="10686806"/>
            <a:chExt cx="5142677" cy="67737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108B0F-959E-4979-92F0-DDABB69FA124}"/>
                </a:ext>
              </a:extLst>
            </p:cNvPr>
            <p:cNvSpPr txBox="1"/>
            <p:nvPr/>
          </p:nvSpPr>
          <p:spPr>
            <a:xfrm>
              <a:off x="1715328" y="10686806"/>
              <a:ext cx="5142672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Consent to future contact</a:t>
              </a:r>
            </a:p>
            <a:p>
              <a:pPr algn="ctr"/>
              <a:r>
                <a:rPr lang="en-GB" sz="1050" dirty="0">
                  <a:solidFill>
                    <a:schemeClr val="bg1"/>
                  </a:solidFill>
                </a:rPr>
                <a:t>Receive a follow-up survey in a week’s time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B0BAB3F-4990-79C4-31D5-C19A31868F1D}"/>
                </a:ext>
              </a:extLst>
            </p:cNvPr>
            <p:cNvSpPr txBox="1"/>
            <p:nvPr/>
          </p:nvSpPr>
          <p:spPr>
            <a:xfrm>
              <a:off x="2287101" y="11102571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6C3979-7187-8D90-1FF2-4C93D3AD2622}"/>
                </a:ext>
              </a:extLst>
            </p:cNvPr>
            <p:cNvSpPr txBox="1"/>
            <p:nvPr/>
          </p:nvSpPr>
          <p:spPr>
            <a:xfrm>
              <a:off x="1715323" y="11102571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D3FDF7F-A663-B3DA-363B-A6DD5D11DCBB}"/>
              </a:ext>
            </a:extLst>
          </p:cNvPr>
          <p:cNvCxnSpPr>
            <a:stCxn id="19" idx="2"/>
          </p:cNvCxnSpPr>
          <p:nvPr/>
        </p:nvCxnSpPr>
        <p:spPr>
          <a:xfrm>
            <a:off x="761093" y="677107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A865F1B-95FF-E80D-D1CA-8533B25BEDF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332871" y="1586110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6E39403-B8AA-660B-BF02-CB3F1EF6EF2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904649" y="2493411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8F9F413-3A0E-DD0C-9C58-157C0310C861}"/>
              </a:ext>
            </a:extLst>
          </p:cNvPr>
          <p:cNvCxnSpPr>
            <a:cxnSpLocks/>
            <a:stCxn id="6" idx="2"/>
            <a:endCxn id="41" idx="0"/>
          </p:cNvCxnSpPr>
          <p:nvPr/>
        </p:nvCxnSpPr>
        <p:spPr>
          <a:xfrm flipH="1">
            <a:off x="4286663" y="5194026"/>
            <a:ext cx="3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F2D014C-6347-8B1C-813A-7B499F8794C9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2476416" y="6101510"/>
            <a:ext cx="0" cy="182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C9F0148-C034-C805-351C-195808F93738}"/>
              </a:ext>
            </a:extLst>
          </p:cNvPr>
          <p:cNvCxnSpPr>
            <a:cxnSpLocks/>
            <a:endCxn id="42" idx="0"/>
          </p:cNvCxnSpPr>
          <p:nvPr/>
        </p:nvCxnSpPr>
        <p:spPr>
          <a:xfrm>
            <a:off x="4285198" y="6699601"/>
            <a:ext cx="1467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CC6B77-FCA5-CD6E-5C0F-719DC1F4BE6E}"/>
              </a:ext>
            </a:extLst>
          </p:cNvPr>
          <p:cNvCxnSpPr>
            <a:cxnSpLocks/>
            <a:stCxn id="42" idx="2"/>
            <a:endCxn id="7" idx="0"/>
          </p:cNvCxnSpPr>
          <p:nvPr/>
        </p:nvCxnSpPr>
        <p:spPr>
          <a:xfrm flipH="1">
            <a:off x="4286664" y="7508576"/>
            <a:ext cx="1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F4F4C25-E6F5-74DC-D8E5-1A40FCD28108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4286659" y="9727343"/>
            <a:ext cx="5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F0BF503-7BAA-BA80-3F60-DEDFDC56A843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2476416" y="10636612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C12156C-CB1C-F2B8-0889-B4B232EBB564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4286659" y="8606173"/>
            <a:ext cx="7" cy="7056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547BA91-8A01-6DAD-F707-1ACC101DC5C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74888" y="677108"/>
            <a:ext cx="0" cy="112532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523264-B417-D335-5763-8B1440972E4E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46666" y="1586110"/>
            <a:ext cx="0" cy="10344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617A059-1550-8F32-7062-8079E970EB6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318444" y="2493411"/>
            <a:ext cx="0" cy="94330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91641A1-0C33-0899-3DCC-64CB8961B85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1890222" y="3402346"/>
            <a:ext cx="0" cy="10530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25BC6E4-EF96-4458-A505-D914FE270175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890211" y="6101510"/>
            <a:ext cx="0" cy="8299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6E61425-FA2B-B01E-1221-B16CDDE013F8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1890211" y="10636612"/>
            <a:ext cx="0" cy="12937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C9C6B9D-F43B-3A73-8041-CE562D033D4F}"/>
              </a:ext>
            </a:extLst>
          </p:cNvPr>
          <p:cNvCxnSpPr>
            <a:cxnSpLocks/>
          </p:cNvCxnSpPr>
          <p:nvPr/>
        </p:nvCxnSpPr>
        <p:spPr>
          <a:xfrm>
            <a:off x="4285198" y="11284004"/>
            <a:ext cx="0" cy="6424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578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BF15A1-3E40-E612-D48E-BFE745877189}"/>
              </a:ext>
            </a:extLst>
          </p:cNvPr>
          <p:cNvSpPr txBox="1"/>
          <p:nvPr/>
        </p:nvSpPr>
        <p:spPr>
          <a:xfrm>
            <a:off x="1715333" y="4455362"/>
            <a:ext cx="514266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First set of questions</a:t>
            </a:r>
          </a:p>
          <a:p>
            <a:pPr algn="ctr"/>
            <a:r>
              <a:rPr lang="en-GB" sz="1050" dirty="0"/>
              <a:t>Demographics (age, ethnicity, post code, gender, sexual orientation), cancer journey (diagnosis, treatments, outcomes), EQ-5D-5L, community services (use of primary and secondary care services, prescription and non-medical help)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CE8AF-DC81-8B14-682E-D281B0CBA7E1}"/>
              </a:ext>
            </a:extLst>
          </p:cNvPr>
          <p:cNvSpPr txBox="1"/>
          <p:nvPr/>
        </p:nvSpPr>
        <p:spPr>
          <a:xfrm>
            <a:off x="1715327" y="9311845"/>
            <a:ext cx="5142663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Third set of questions</a:t>
            </a:r>
          </a:p>
          <a:p>
            <a:pPr algn="ctr"/>
            <a:r>
              <a:rPr lang="en-GB" sz="1050" dirty="0"/>
              <a:t>Survey feedback (aspects not covered, help received during the survey), overall feedback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DF3DF4-5C8D-EEB9-74DE-F1F836FD06D8}"/>
              </a:ext>
            </a:extLst>
          </p:cNvPr>
          <p:cNvGrpSpPr/>
          <p:nvPr/>
        </p:nvGrpSpPr>
        <p:grpSpPr>
          <a:xfrm>
            <a:off x="0" y="0"/>
            <a:ext cx="6858001" cy="677108"/>
            <a:chOff x="0" y="0"/>
            <a:chExt cx="6858001" cy="6771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D1340B3-34D7-C162-BB6A-39A0D3F493AA}"/>
                </a:ext>
              </a:extLst>
            </p:cNvPr>
            <p:cNvSpPr txBox="1"/>
            <p:nvPr/>
          </p:nvSpPr>
          <p:spPr>
            <a:xfrm>
              <a:off x="1" y="0"/>
              <a:ext cx="6858000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Home page</a:t>
              </a:r>
            </a:p>
            <a:p>
              <a:r>
                <a:rPr lang="en-GB" b="0" dirty="0"/>
                <a:t>Give the link to the Patient Information Sheet, show them a video summarising the PIS and check if they are eligible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CD1759-A07E-B0E4-21F6-7B6836D34D5F}"/>
                </a:ext>
              </a:extLst>
            </p:cNvPr>
            <p:cNvSpPr txBox="1"/>
            <p:nvPr/>
          </p:nvSpPr>
          <p:spPr>
            <a:xfrm>
              <a:off x="571778" y="415498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2E8CD-B669-9538-A066-E1DE37A4658B}"/>
                </a:ext>
              </a:extLst>
            </p:cNvPr>
            <p:cNvSpPr txBox="1"/>
            <p:nvPr/>
          </p:nvSpPr>
          <p:spPr>
            <a:xfrm>
              <a:off x="0" y="415498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583B9C-81B0-DC16-C9E2-542CFF21B192}"/>
              </a:ext>
            </a:extLst>
          </p:cNvPr>
          <p:cNvGrpSpPr/>
          <p:nvPr/>
        </p:nvGrpSpPr>
        <p:grpSpPr>
          <a:xfrm>
            <a:off x="571778" y="909002"/>
            <a:ext cx="6286222" cy="677108"/>
            <a:chOff x="571778" y="918719"/>
            <a:chExt cx="6286222" cy="67710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BA8C9D-0EE8-FABB-C179-3902421D262C}"/>
                </a:ext>
              </a:extLst>
            </p:cNvPr>
            <p:cNvSpPr txBox="1"/>
            <p:nvPr/>
          </p:nvSpPr>
          <p:spPr>
            <a:xfrm>
              <a:off x="571778" y="918719"/>
              <a:ext cx="6286222" cy="4154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/>
                <a:t>Device page</a:t>
              </a:r>
            </a:p>
            <a:p>
              <a:r>
                <a:rPr lang="en-GB" b="0" dirty="0"/>
                <a:t>Ask if they are on their preferred device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32B36-28CB-385D-6AD2-C60F6651D972}"/>
                </a:ext>
              </a:extLst>
            </p:cNvPr>
            <p:cNvSpPr txBox="1"/>
            <p:nvPr/>
          </p:nvSpPr>
          <p:spPr>
            <a:xfrm>
              <a:off x="1143556" y="133421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47A0475-0BBF-5F95-BE54-7DF77931D444}"/>
                </a:ext>
              </a:extLst>
            </p:cNvPr>
            <p:cNvSpPr txBox="1"/>
            <p:nvPr/>
          </p:nvSpPr>
          <p:spPr>
            <a:xfrm>
              <a:off x="571778" y="133421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4C5EE-8A46-9645-EE12-E7A76064F53A}"/>
              </a:ext>
            </a:extLst>
          </p:cNvPr>
          <p:cNvGrpSpPr/>
          <p:nvPr/>
        </p:nvGrpSpPr>
        <p:grpSpPr>
          <a:xfrm>
            <a:off x="1143556" y="1818004"/>
            <a:ext cx="5714444" cy="675407"/>
            <a:chOff x="1143556" y="1841210"/>
            <a:chExt cx="5714444" cy="67540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D0819C-ED6A-8EC5-C003-7E4C38AC1F8C}"/>
                </a:ext>
              </a:extLst>
            </p:cNvPr>
            <p:cNvSpPr txBox="1"/>
            <p:nvPr/>
          </p:nvSpPr>
          <p:spPr>
            <a:xfrm>
              <a:off x="1143556" y="1841210"/>
              <a:ext cx="5714444" cy="415498"/>
            </a:xfrm>
            <a:prstGeom prst="rect">
              <a:avLst/>
            </a:prstGeom>
            <a:solidFill>
              <a:srgbClr val="BA93D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Consent page</a:t>
              </a:r>
            </a:p>
            <a:p>
              <a:r>
                <a:rPr lang="en-GB" b="0" dirty="0">
                  <a:solidFill>
                    <a:schemeClr val="bg1"/>
                  </a:solidFill>
                </a:rPr>
                <a:t>Eight questions are asked to capture initial and basic consent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280D1D-9DD5-BF7A-E896-9116809CB18D}"/>
                </a:ext>
              </a:extLst>
            </p:cNvPr>
            <p:cNvSpPr txBox="1"/>
            <p:nvPr/>
          </p:nvSpPr>
          <p:spPr>
            <a:xfrm>
              <a:off x="1715334" y="2255007"/>
              <a:ext cx="378630" cy="26161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050" b="1">
                  <a:solidFill>
                    <a:schemeClr val="bg1"/>
                  </a:solidFill>
                </a:defRPr>
              </a:lvl1pPr>
            </a:lstStyle>
            <a:p>
              <a:r>
                <a:rPr lang="en-GB" dirty="0"/>
                <a:t>Yes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A486C4-1D8B-385B-DF18-34E5E75D06B2}"/>
                </a:ext>
              </a:extLst>
            </p:cNvPr>
            <p:cNvSpPr txBox="1"/>
            <p:nvPr/>
          </p:nvSpPr>
          <p:spPr>
            <a:xfrm>
              <a:off x="1143556" y="2255007"/>
              <a:ext cx="349776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1050" dirty="0"/>
                <a:t>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05EDB30-964B-F9C8-84D0-56027A40BD99}"/>
              </a:ext>
            </a:extLst>
          </p:cNvPr>
          <p:cNvSpPr txBox="1"/>
          <p:nvPr/>
        </p:nvSpPr>
        <p:spPr>
          <a:xfrm>
            <a:off x="0" y="11930390"/>
            <a:ext cx="6857999" cy="26161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End of survey with messages varying depending on where participants finished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8FA4EB-8928-C245-8606-C5131C3CC0C8}"/>
              </a:ext>
            </a:extLst>
          </p:cNvPr>
          <p:cNvSpPr txBox="1"/>
          <p:nvPr/>
        </p:nvSpPr>
        <p:spPr>
          <a:xfrm>
            <a:off x="1715334" y="2725305"/>
            <a:ext cx="5142666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Consent to linkage to cancer registries</a:t>
            </a:r>
          </a:p>
          <a:p>
            <a:r>
              <a:rPr lang="en-GB" b="0" dirty="0"/>
              <a:t>Hyperlink to the explanation of cancer registries + explicit consent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4288A3-0A6B-E831-320B-3DC32537450C}"/>
              </a:ext>
            </a:extLst>
          </p:cNvPr>
          <p:cNvSpPr txBox="1"/>
          <p:nvPr/>
        </p:nvSpPr>
        <p:spPr>
          <a:xfrm>
            <a:off x="1715334" y="3140736"/>
            <a:ext cx="349776" cy="2616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No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F5CA8CB-536A-CBFF-314D-DFF8CEEDB784}"/>
              </a:ext>
            </a:extLst>
          </p:cNvPr>
          <p:cNvGrpSpPr/>
          <p:nvPr/>
        </p:nvGrpSpPr>
        <p:grpSpPr>
          <a:xfrm>
            <a:off x="1715323" y="7740470"/>
            <a:ext cx="5142681" cy="1339481"/>
            <a:chOff x="1715323" y="8606345"/>
            <a:chExt cx="5142681" cy="13394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A57BD-9301-0381-D552-3DBCB8EEFDE2}"/>
                </a:ext>
              </a:extLst>
            </p:cNvPr>
            <p:cNvSpPr/>
            <p:nvPr/>
          </p:nvSpPr>
          <p:spPr>
            <a:xfrm>
              <a:off x="1715328" y="8613604"/>
              <a:ext cx="5142676" cy="858444"/>
            </a:xfrm>
            <a:prstGeom prst="rect">
              <a:avLst/>
            </a:prstGeom>
            <a:solidFill>
              <a:srgbClr val="F1E5F7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rgbClr val="BA93D0"/>
                  </a:solidFill>
                </a:rPr>
                <a:t>RANDOMISATION </a:t>
              </a:r>
              <a:r>
                <a:rPr lang="en-GB" sz="1200" b="1" dirty="0" smtClean="0">
                  <a:solidFill>
                    <a:srgbClr val="BA93D0"/>
                  </a:solidFill>
                </a:rPr>
                <a:t>1</a:t>
              </a:r>
              <a:endParaRPr lang="en-GB" sz="1200" b="1" dirty="0">
                <a:solidFill>
                  <a:srgbClr val="BA93D0"/>
                </a:solidFill>
              </a:endParaRPr>
            </a:p>
            <a:p>
              <a:pPr algn="ctr"/>
              <a:r>
                <a:rPr lang="en-GB" sz="1200" cap="small" dirty="0">
                  <a:solidFill>
                    <a:srgbClr val="BA93D0"/>
                  </a:solidFill>
                </a:rPr>
                <a:t>1:3 to get one of the following questionnaires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F7CAF2-9741-13C1-155A-E5F07750F937}"/>
                </a:ext>
              </a:extLst>
            </p:cNvPr>
            <p:cNvSpPr txBox="1"/>
            <p:nvPr/>
          </p:nvSpPr>
          <p:spPr>
            <a:xfrm>
              <a:off x="1715328" y="8606345"/>
              <a:ext cx="5142671" cy="253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/>
                <a:t>Other validated quality of life questionnaires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3C9638-E585-855E-3340-6EE4A9B33C3F}"/>
                </a:ext>
              </a:extLst>
            </p:cNvPr>
            <p:cNvSpPr txBox="1"/>
            <p:nvPr/>
          </p:nvSpPr>
          <p:spPr>
            <a:xfrm>
              <a:off x="4446837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PGI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9DA514-86C3-90DB-AB9A-09310E2D5608}"/>
                </a:ext>
              </a:extLst>
            </p:cNvPr>
            <p:cNvSpPr txBox="1"/>
            <p:nvPr/>
          </p:nvSpPr>
          <p:spPr>
            <a:xfrm>
              <a:off x="3081080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SDI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E58274-0F61-2634-F2E6-C37040380907}"/>
                </a:ext>
              </a:extLst>
            </p:cNvPr>
            <p:cNvSpPr txBox="1"/>
            <p:nvPr/>
          </p:nvSpPr>
          <p:spPr>
            <a:xfrm>
              <a:off x="1715323" y="9211676"/>
              <a:ext cx="1044000" cy="253916"/>
            </a:xfrm>
            <a:prstGeom prst="rect">
              <a:avLst/>
            </a:prstGeom>
            <a:solidFill>
              <a:srgbClr val="D9B9E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QLQ-C30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3A7287C-E496-0D67-7726-8F439955C83B}"/>
                </a:ext>
              </a:extLst>
            </p:cNvPr>
            <p:cNvGrpSpPr/>
            <p:nvPr/>
          </p:nvGrpSpPr>
          <p:grpSpPr>
            <a:xfrm>
              <a:off x="5814004" y="9218132"/>
              <a:ext cx="1044000" cy="727694"/>
              <a:chOff x="5814000" y="8314187"/>
              <a:chExt cx="1044000" cy="727694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3EC79D-0662-1713-E064-0FEB84914669}"/>
                  </a:ext>
                </a:extLst>
              </p:cNvPr>
              <p:cNvSpPr/>
              <p:nvPr/>
            </p:nvSpPr>
            <p:spPr>
              <a:xfrm>
                <a:off x="5814000" y="8568103"/>
                <a:ext cx="1044000" cy="473778"/>
              </a:xfrm>
              <a:prstGeom prst="rect">
                <a:avLst/>
              </a:prstGeom>
              <a:solidFill>
                <a:srgbClr val="F1E5F7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b="1" dirty="0">
                    <a:solidFill>
                      <a:srgbClr val="BA93D0"/>
                    </a:solidFill>
                  </a:rPr>
                  <a:t>RANDOMISATION </a:t>
                </a:r>
                <a:r>
                  <a:rPr lang="en-GB" sz="800" b="1" dirty="0" smtClean="0">
                    <a:solidFill>
                      <a:srgbClr val="BA93D0"/>
                    </a:solidFill>
                  </a:rPr>
                  <a:t>2</a:t>
                </a:r>
                <a:endParaRPr lang="en-GB" sz="800" b="1" dirty="0">
                  <a:solidFill>
                    <a:srgbClr val="BA93D0"/>
                  </a:solidFill>
                </a:endParaRPr>
              </a:p>
              <a:p>
                <a:pPr algn="ctr"/>
                <a:r>
                  <a:rPr lang="en-GB" sz="800" cap="small" dirty="0">
                    <a:solidFill>
                      <a:srgbClr val="BA93D0"/>
                    </a:solidFill>
                  </a:rPr>
                  <a:t>1:2 to get validation on the questionnaire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B291B7-FFBC-4C3E-5D91-EAF4DD519574}"/>
                  </a:ext>
                </a:extLst>
              </p:cNvPr>
              <p:cNvSpPr txBox="1"/>
              <p:nvPr/>
            </p:nvSpPr>
            <p:spPr>
              <a:xfrm>
                <a:off x="5814000" y="8314187"/>
                <a:ext cx="1044000" cy="253916"/>
              </a:xfrm>
              <a:prstGeom prst="rect">
                <a:avLst/>
              </a:prstGeom>
              <a:solidFill>
                <a:srgbClr val="D9B9E9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/>
                  <a:t>QLACS</a:t>
                </a: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9FFDBF-1B5A-576F-F5AD-A612B1C90E30}"/>
              </a:ext>
            </a:extLst>
          </p:cNvPr>
          <p:cNvSpPr txBox="1"/>
          <p:nvPr/>
        </p:nvSpPr>
        <p:spPr>
          <a:xfrm>
            <a:off x="1715329" y="6931495"/>
            <a:ext cx="5142671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Second set of questions</a:t>
            </a:r>
          </a:p>
          <a:p>
            <a:r>
              <a:rPr lang="en-GB" b="0" dirty="0"/>
              <a:t>Demographics (employment situation, education/qualification, marital status), health overall (other diseases, BMI)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32DEC6-3362-3EAB-51EB-BF547FFF9A08}"/>
              </a:ext>
            </a:extLst>
          </p:cNvPr>
          <p:cNvSpPr txBox="1"/>
          <p:nvPr/>
        </p:nvSpPr>
        <p:spPr>
          <a:xfrm>
            <a:off x="1715325" y="5425920"/>
            <a:ext cx="5142676" cy="415498"/>
          </a:xfrm>
          <a:prstGeom prst="rect">
            <a:avLst/>
          </a:prstGeom>
          <a:solidFill>
            <a:srgbClr val="BA93D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Consent to future contact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</a:rPr>
              <a:t>Receive a follow-up survey in a week’s time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F33A563-58F5-8A83-27C9-4AD8073FE747}"/>
              </a:ext>
            </a:extLst>
          </p:cNvPr>
          <p:cNvSpPr txBox="1"/>
          <p:nvPr/>
        </p:nvSpPr>
        <p:spPr>
          <a:xfrm>
            <a:off x="1715323" y="5839900"/>
            <a:ext cx="349776" cy="2616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No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108B0F-959E-4979-92F0-DDABB69FA124}"/>
              </a:ext>
            </a:extLst>
          </p:cNvPr>
          <p:cNvSpPr txBox="1"/>
          <p:nvPr/>
        </p:nvSpPr>
        <p:spPr>
          <a:xfrm>
            <a:off x="1715328" y="9959237"/>
            <a:ext cx="5142672" cy="415498"/>
          </a:xfrm>
          <a:prstGeom prst="rect">
            <a:avLst/>
          </a:prstGeom>
          <a:solidFill>
            <a:srgbClr val="BA93D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Consent to future contact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</a:rPr>
              <a:t>Receive a follow-up survey in a week’s time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6C3979-7187-8D90-1FF2-4C93D3AD2622}"/>
              </a:ext>
            </a:extLst>
          </p:cNvPr>
          <p:cNvSpPr txBox="1"/>
          <p:nvPr/>
        </p:nvSpPr>
        <p:spPr>
          <a:xfrm>
            <a:off x="1715323" y="10375002"/>
            <a:ext cx="349776" cy="2616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No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D3FDF7F-A663-B3DA-363B-A6DD5D11DCBB}"/>
              </a:ext>
            </a:extLst>
          </p:cNvPr>
          <p:cNvCxnSpPr>
            <a:stCxn id="19" idx="2"/>
          </p:cNvCxnSpPr>
          <p:nvPr/>
        </p:nvCxnSpPr>
        <p:spPr>
          <a:xfrm>
            <a:off x="761093" y="677107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A865F1B-95FF-E80D-D1CA-8533B25BEDF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332871" y="1586110"/>
            <a:ext cx="0" cy="2304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6E39403-B8AA-660B-BF02-CB3F1EF6EF2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904649" y="2493411"/>
            <a:ext cx="0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8F9F413-3A0E-DD0C-9C58-157C0310C861}"/>
              </a:ext>
            </a:extLst>
          </p:cNvPr>
          <p:cNvCxnSpPr>
            <a:cxnSpLocks/>
            <a:stCxn id="6" idx="2"/>
            <a:endCxn id="41" idx="0"/>
          </p:cNvCxnSpPr>
          <p:nvPr/>
        </p:nvCxnSpPr>
        <p:spPr>
          <a:xfrm flipH="1">
            <a:off x="4286663" y="5194026"/>
            <a:ext cx="3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CC6B77-FCA5-CD6E-5C0F-719DC1F4BE6E}"/>
              </a:ext>
            </a:extLst>
          </p:cNvPr>
          <p:cNvCxnSpPr>
            <a:cxnSpLocks/>
            <a:stCxn id="42" idx="2"/>
            <a:endCxn id="7" idx="0"/>
          </p:cNvCxnSpPr>
          <p:nvPr/>
        </p:nvCxnSpPr>
        <p:spPr>
          <a:xfrm flipH="1">
            <a:off x="4286664" y="7508576"/>
            <a:ext cx="1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F4F4C25-E6F5-74DC-D8E5-1A40FCD28108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>
            <a:off x="4286659" y="9727343"/>
            <a:ext cx="5" cy="2318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C12156C-CB1C-F2B8-0889-B4B232EBB564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4286659" y="8606173"/>
            <a:ext cx="7" cy="7056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547BA91-8A01-6DAD-F707-1ACC101DC5C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74888" y="677108"/>
            <a:ext cx="0" cy="112532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523264-B417-D335-5763-8B1440972E4E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46666" y="1586110"/>
            <a:ext cx="0" cy="103442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617A059-1550-8F32-7062-8079E970EB6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318444" y="2493411"/>
            <a:ext cx="0" cy="94330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91641A1-0C33-0899-3DCC-64CB8961B85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1890222" y="3402346"/>
            <a:ext cx="0" cy="10530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25BC6E4-EF96-4458-A505-D914FE270175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890211" y="6101510"/>
            <a:ext cx="0" cy="8299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6E61425-FA2B-B01E-1221-B16CDDE013F8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1890211" y="10636612"/>
            <a:ext cx="0" cy="12937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085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C4E4FF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D50794BD285C439552643C4F0E7DFB" ma:contentTypeVersion="14" ma:contentTypeDescription="Create a new document." ma:contentTypeScope="" ma:versionID="276a3bd771b823010c80e1c73477dd56">
  <xsd:schema xmlns:xsd="http://www.w3.org/2001/XMLSchema" xmlns:xs="http://www.w3.org/2001/XMLSchema" xmlns:p="http://schemas.microsoft.com/office/2006/metadata/properties" xmlns:ns2="6ed4aa39-1cea-492d-827f-975662af0e06" xmlns:ns3="4b834574-c595-4029-bc1b-f9cf617a8c6c" targetNamespace="http://schemas.microsoft.com/office/2006/metadata/properties" ma:root="true" ma:fieldsID="fbda575ed69a93c7e61c0c979bbd2d7e" ns2:_="" ns3:_="">
    <xsd:import namespace="6ed4aa39-1cea-492d-827f-975662af0e06"/>
    <xsd:import namespace="4b834574-c595-4029-bc1b-f9cf617a8c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4aa39-1cea-492d-827f-975662af0e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834574-c595-4029-bc1b-f9cf617a8c6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4b31b14b-357e-44cc-b0da-052c5b29c9b0}" ma:internalName="TaxCatchAll" ma:showField="CatchAllData" ma:web="4b834574-c595-4029-bc1b-f9cf617a8c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ed4aa39-1cea-492d-827f-975662af0e06">
      <Terms xmlns="http://schemas.microsoft.com/office/infopath/2007/PartnerControls"/>
    </lcf76f155ced4ddcb4097134ff3c332f>
    <TaxCatchAll xmlns="4b834574-c595-4029-bc1b-f9cf617a8c6c" xsi:nil="true"/>
  </documentManagement>
</p:properties>
</file>

<file path=customXml/itemProps1.xml><?xml version="1.0" encoding="utf-8"?>
<ds:datastoreItem xmlns:ds="http://schemas.openxmlformats.org/officeDocument/2006/customXml" ds:itemID="{DF3AC664-9EE2-485F-BE9B-9BBEC282D0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DB00FD-7D02-4EA3-B94C-7FFF69D874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4aa39-1cea-492d-827f-975662af0e06"/>
    <ds:schemaRef ds:uri="4b834574-c595-4029-bc1b-f9cf617a8c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44B220-E7D7-47BF-8496-B658288C47DC}">
  <ds:schemaRefs>
    <ds:schemaRef ds:uri="http://schemas.microsoft.com/office/2006/metadata/properties"/>
    <ds:schemaRef ds:uri="http://schemas.microsoft.com/office/infopath/2007/PartnerControls"/>
    <ds:schemaRef ds:uri="6ed4aa39-1cea-492d-827f-975662af0e06"/>
    <ds:schemaRef ds:uri="4b834574-c595-4029-bc1b-f9cf617a8c6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3856</TotalTime>
  <Words>1055</Words>
  <Application>Microsoft Office PowerPoint</Application>
  <PresentationFormat>Widescreen</PresentationFormat>
  <Paragraphs>188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Indigo Community: survey flow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Kerlann</dc:creator>
  <cp:lastModifiedBy>Le Calvez, Kerlann</cp:lastModifiedBy>
  <cp:revision>34</cp:revision>
  <dcterms:created xsi:type="dcterms:W3CDTF">2022-11-09T12:19:08Z</dcterms:created>
  <dcterms:modified xsi:type="dcterms:W3CDTF">2025-06-27T11:20:05Z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0x010100AED50794BD285C439552643C4F0E7DFB</vt:lpwstr>
  </property>
</Properties>
</file>